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6"/>
  </p:notesMasterIdLst>
  <p:sldIdLst>
    <p:sldId id="256" r:id="rId3"/>
    <p:sldId id="263" r:id="rId4"/>
    <p:sldId id="285" r:id="rId5"/>
    <p:sldId id="286" r:id="rId6"/>
    <p:sldId id="287" r:id="rId7"/>
    <p:sldId id="288" r:id="rId8"/>
    <p:sldId id="289" r:id="rId9"/>
    <p:sldId id="290" r:id="rId10"/>
    <p:sldId id="265" r:id="rId11"/>
    <p:sldId id="257" r:id="rId12"/>
    <p:sldId id="258" r:id="rId13"/>
    <p:sldId id="259" r:id="rId14"/>
    <p:sldId id="260" r:id="rId15"/>
    <p:sldId id="261" r:id="rId16"/>
    <p:sldId id="262" r:id="rId17"/>
    <p:sldId id="270" r:id="rId18"/>
    <p:sldId id="326" r:id="rId19"/>
    <p:sldId id="266" r:id="rId20"/>
    <p:sldId id="267" r:id="rId21"/>
    <p:sldId id="268" r:id="rId22"/>
    <p:sldId id="269" r:id="rId23"/>
    <p:sldId id="325" r:id="rId24"/>
    <p:sldId id="303" r:id="rId25"/>
    <p:sldId id="304" r:id="rId26"/>
    <p:sldId id="305" r:id="rId27"/>
    <p:sldId id="306" r:id="rId28"/>
    <p:sldId id="307" r:id="rId29"/>
    <p:sldId id="308" r:id="rId30"/>
    <p:sldId id="309" r:id="rId31"/>
    <p:sldId id="301" r:id="rId32"/>
    <p:sldId id="300" r:id="rId33"/>
    <p:sldId id="310" r:id="rId34"/>
    <p:sldId id="319" r:id="rId35"/>
    <p:sldId id="312" r:id="rId36"/>
    <p:sldId id="313" r:id="rId37"/>
    <p:sldId id="314" r:id="rId38"/>
    <p:sldId id="315" r:id="rId39"/>
    <p:sldId id="316" r:id="rId40"/>
    <p:sldId id="317" r:id="rId41"/>
    <p:sldId id="318" r:id="rId42"/>
    <p:sldId id="320" r:id="rId43"/>
    <p:sldId id="321" r:id="rId44"/>
    <p:sldId id="322" r:id="rId45"/>
    <p:sldId id="323" r:id="rId46"/>
    <p:sldId id="327" r:id="rId47"/>
    <p:sldId id="328" r:id="rId48"/>
    <p:sldId id="329" r:id="rId49"/>
    <p:sldId id="324" r:id="rId50"/>
    <p:sldId id="272" r:id="rId51"/>
    <p:sldId id="273" r:id="rId52"/>
    <p:sldId id="276" r:id="rId53"/>
    <p:sldId id="274" r:id="rId54"/>
    <p:sldId id="275" r:id="rId55"/>
    <p:sldId id="330" r:id="rId56"/>
    <p:sldId id="277" r:id="rId57"/>
    <p:sldId id="291" r:id="rId58"/>
    <p:sldId id="292" r:id="rId59"/>
    <p:sldId id="293" r:id="rId60"/>
    <p:sldId id="294" r:id="rId61"/>
    <p:sldId id="279" r:id="rId62"/>
    <p:sldId id="295" r:id="rId63"/>
    <p:sldId id="280" r:id="rId64"/>
    <p:sldId id="296" r:id="rId65"/>
    <p:sldId id="299" r:id="rId66"/>
    <p:sldId id="281" r:id="rId67"/>
    <p:sldId id="282" r:id="rId68"/>
    <p:sldId id="283"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297" r:id="rId84"/>
    <p:sldId id="29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839250-20CA-44FB-8E86-F43F4218FFB5}">
          <p14:sldIdLst>
            <p14:sldId id="256"/>
            <p14:sldId id="263"/>
            <p14:sldId id="285"/>
            <p14:sldId id="286"/>
            <p14:sldId id="287"/>
            <p14:sldId id="288"/>
            <p14:sldId id="289"/>
            <p14:sldId id="290"/>
            <p14:sldId id="265"/>
            <p14:sldId id="257"/>
            <p14:sldId id="258"/>
            <p14:sldId id="259"/>
            <p14:sldId id="260"/>
            <p14:sldId id="261"/>
            <p14:sldId id="262"/>
            <p14:sldId id="270"/>
            <p14:sldId id="326"/>
            <p14:sldId id="266"/>
            <p14:sldId id="267"/>
            <p14:sldId id="268"/>
            <p14:sldId id="269"/>
          </p14:sldIdLst>
        </p14:section>
        <p14:section name="Transformers" id="{646B8E2A-B8E1-4E5E-8C18-8C4FCC1550EA}">
          <p14:sldIdLst>
            <p14:sldId id="325"/>
            <p14:sldId id="303"/>
            <p14:sldId id="304"/>
            <p14:sldId id="305"/>
            <p14:sldId id="306"/>
            <p14:sldId id="307"/>
            <p14:sldId id="308"/>
            <p14:sldId id="309"/>
            <p14:sldId id="301"/>
            <p14:sldId id="300"/>
            <p14:sldId id="310"/>
            <p14:sldId id="319"/>
            <p14:sldId id="312"/>
            <p14:sldId id="313"/>
            <p14:sldId id="314"/>
            <p14:sldId id="315"/>
            <p14:sldId id="316"/>
            <p14:sldId id="317"/>
            <p14:sldId id="318"/>
            <p14:sldId id="320"/>
            <p14:sldId id="321"/>
            <p14:sldId id="322"/>
            <p14:sldId id="323"/>
            <p14:sldId id="327"/>
            <p14:sldId id="328"/>
            <p14:sldId id="329"/>
          </p14:sldIdLst>
        </p14:section>
        <p14:section name="BERT" id="{331BFF1D-9D13-453F-8388-65945BED7C78}">
          <p14:sldIdLst>
            <p14:sldId id="324"/>
            <p14:sldId id="272"/>
            <p14:sldId id="273"/>
            <p14:sldId id="276"/>
            <p14:sldId id="274"/>
            <p14:sldId id="275"/>
          </p14:sldIdLst>
        </p14:section>
        <p14:section name="GPT 2" id="{57CA5BE3-D085-4E08-B4A4-BC65B3D40582}">
          <p14:sldIdLst>
            <p14:sldId id="330"/>
            <p14:sldId id="277"/>
            <p14:sldId id="291"/>
            <p14:sldId id="292"/>
            <p14:sldId id="293"/>
            <p14:sldId id="294"/>
            <p14:sldId id="279"/>
            <p14:sldId id="295"/>
            <p14:sldId id="280"/>
            <p14:sldId id="296"/>
            <p14:sldId id="299"/>
            <p14:sldId id="281"/>
            <p14:sldId id="282"/>
            <p14:sldId id="283"/>
            <p14:sldId id="331"/>
            <p14:sldId id="332"/>
            <p14:sldId id="333"/>
            <p14:sldId id="334"/>
          </p14:sldIdLst>
        </p14:section>
        <p14:section name="GPT 3" id="{C1B977E8-1D27-4655-8180-D7ACDDA47888}">
          <p14:sldIdLst>
            <p14:sldId id="335"/>
            <p14:sldId id="336"/>
            <p14:sldId id="337"/>
            <p14:sldId id="338"/>
            <p14:sldId id="339"/>
            <p14:sldId id="340"/>
            <p14:sldId id="341"/>
            <p14:sldId id="342"/>
            <p14:sldId id="343"/>
            <p14:sldId id="344"/>
          </p14:sldIdLst>
        </p14:section>
        <p14:section name="Appendix" id="{05A69B78-13DB-48EF-8ACE-FEE45F47D99C}">
          <p14:sldIdLst>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9DC6"/>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7" d="100"/>
          <a:sy n="47" d="100"/>
        </p:scale>
        <p:origin x="91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D2667-388D-432E-9CF0-E47C358DB72F}" type="doc">
      <dgm:prSet loTypeId="urn:microsoft.com/office/officeart/2005/8/layout/hProcess11" loCatId="process" qsTypeId="urn:microsoft.com/office/officeart/2005/8/quickstyle/simple1" qsCatId="simple" csTypeId="urn:microsoft.com/office/officeart/2005/8/colors/accent0_1" csCatId="mainScheme" phldr="1"/>
      <dgm:spPr/>
    </dgm:pt>
    <dgm:pt modelId="{6BFEFE26-858E-4616-AD01-6E9BC8061B2E}">
      <dgm:prSet phldrT="[Text]" custT="1"/>
      <dgm:spPr/>
      <dgm:t>
        <a:bodyPr/>
        <a:lstStyle/>
        <a:p>
          <a:r>
            <a:rPr lang="en-US" sz="2000" dirty="0" smtClean="0"/>
            <a:t>Task specific approaches</a:t>
          </a:r>
          <a:endParaRPr lang="en-US" sz="2000" dirty="0"/>
        </a:p>
      </dgm:t>
    </dgm:pt>
    <dgm:pt modelId="{4A7EC9C2-20CE-4D1D-8F35-E81BFCB249D4}" type="parTrans" cxnId="{5488D7C9-6BFF-480D-B249-299B28BF097B}">
      <dgm:prSet/>
      <dgm:spPr/>
      <dgm:t>
        <a:bodyPr/>
        <a:lstStyle/>
        <a:p>
          <a:endParaRPr lang="en-US" sz="2000"/>
        </a:p>
      </dgm:t>
    </dgm:pt>
    <dgm:pt modelId="{B4F4FFBD-1023-437D-923B-93C7A9F5AEEF}" type="sibTrans" cxnId="{5488D7C9-6BFF-480D-B249-299B28BF097B}">
      <dgm:prSet/>
      <dgm:spPr/>
      <dgm:t>
        <a:bodyPr/>
        <a:lstStyle/>
        <a:p>
          <a:endParaRPr lang="en-US" sz="2000"/>
        </a:p>
      </dgm:t>
    </dgm:pt>
    <dgm:pt modelId="{90C71ABD-168F-4DBE-A8E0-BAE09F97629B}">
      <dgm:prSet phldrT="[Text]" custT="1"/>
      <dgm:spPr/>
      <dgm:t>
        <a:bodyPr/>
        <a:lstStyle/>
        <a:p>
          <a:r>
            <a:rPr lang="en-US" sz="2000" dirty="0" smtClean="0"/>
            <a:t>Word2vec</a:t>
          </a:r>
        </a:p>
        <a:p>
          <a:r>
            <a:rPr lang="en-US" sz="2000" dirty="0" smtClean="0"/>
            <a:t>(2013)</a:t>
          </a:r>
          <a:endParaRPr lang="en-US" sz="2000" dirty="0"/>
        </a:p>
      </dgm:t>
    </dgm:pt>
    <dgm:pt modelId="{179891A2-CCC2-4BE5-9129-FB5DF6A8E0C3}" type="parTrans" cxnId="{0B20CF65-0C7E-4119-BF66-E1022E1D81CB}">
      <dgm:prSet/>
      <dgm:spPr/>
      <dgm:t>
        <a:bodyPr/>
        <a:lstStyle/>
        <a:p>
          <a:endParaRPr lang="en-US" sz="2000"/>
        </a:p>
      </dgm:t>
    </dgm:pt>
    <dgm:pt modelId="{532756F2-76F5-4779-99F8-FAC0E644E639}" type="sibTrans" cxnId="{0B20CF65-0C7E-4119-BF66-E1022E1D81CB}">
      <dgm:prSet/>
      <dgm:spPr/>
      <dgm:t>
        <a:bodyPr/>
        <a:lstStyle/>
        <a:p>
          <a:endParaRPr lang="en-US" sz="2000"/>
        </a:p>
      </dgm:t>
    </dgm:pt>
    <dgm:pt modelId="{9B087AA3-C245-4E8E-912A-A1E6FC660F1E}">
      <dgm:prSet phldrT="[Text]" custT="1"/>
      <dgm:spPr/>
      <dgm:t>
        <a:bodyPr/>
        <a:lstStyle/>
        <a:p>
          <a:r>
            <a:rPr lang="en-US" sz="2000" dirty="0" smtClean="0"/>
            <a:t>RNN (1997, 2014)</a:t>
          </a:r>
          <a:endParaRPr lang="en-US" sz="2000" dirty="0"/>
        </a:p>
      </dgm:t>
    </dgm:pt>
    <dgm:pt modelId="{43F636A0-4C4A-4081-954F-66B46B95B8C2}" type="parTrans" cxnId="{52E02CC6-CA7E-4A73-9645-358B421CC9ED}">
      <dgm:prSet/>
      <dgm:spPr/>
      <dgm:t>
        <a:bodyPr/>
        <a:lstStyle/>
        <a:p>
          <a:endParaRPr lang="en-US" sz="2000"/>
        </a:p>
      </dgm:t>
    </dgm:pt>
    <dgm:pt modelId="{778BD8EF-C44F-4A00-9E87-380D48C1A6EA}" type="sibTrans" cxnId="{52E02CC6-CA7E-4A73-9645-358B421CC9ED}">
      <dgm:prSet/>
      <dgm:spPr/>
      <dgm:t>
        <a:bodyPr/>
        <a:lstStyle/>
        <a:p>
          <a:endParaRPr lang="en-US" sz="2000"/>
        </a:p>
      </dgm:t>
    </dgm:pt>
    <dgm:pt modelId="{E6378F1E-7AF5-49FB-AF62-979A966AFB77}">
      <dgm:prSet phldrT="[Text]" custT="1"/>
      <dgm:spPr/>
      <dgm:t>
        <a:bodyPr/>
        <a:lstStyle/>
        <a:p>
          <a:r>
            <a:rPr lang="en-US" sz="2000" dirty="0" smtClean="0"/>
            <a:t>BPE</a:t>
          </a:r>
        </a:p>
        <a:p>
          <a:r>
            <a:rPr lang="en-US" sz="2000" dirty="0" smtClean="0"/>
            <a:t>(1994, 2016)</a:t>
          </a:r>
          <a:endParaRPr lang="en-US" sz="2000" dirty="0"/>
        </a:p>
      </dgm:t>
    </dgm:pt>
    <dgm:pt modelId="{D5CE61EF-35C7-4C23-9E14-FC65ADDF5A4B}" type="parTrans" cxnId="{742430DD-AF74-4F0E-A9D8-6DBAB6FDA22A}">
      <dgm:prSet/>
      <dgm:spPr/>
      <dgm:t>
        <a:bodyPr/>
        <a:lstStyle/>
        <a:p>
          <a:endParaRPr lang="en-US" sz="2000"/>
        </a:p>
      </dgm:t>
    </dgm:pt>
    <dgm:pt modelId="{5443D4DF-DBB7-48C7-9D28-11C74FD50E8F}" type="sibTrans" cxnId="{742430DD-AF74-4F0E-A9D8-6DBAB6FDA22A}">
      <dgm:prSet/>
      <dgm:spPr/>
      <dgm:t>
        <a:bodyPr/>
        <a:lstStyle/>
        <a:p>
          <a:endParaRPr lang="en-US" sz="2000"/>
        </a:p>
      </dgm:t>
    </dgm:pt>
    <dgm:pt modelId="{01D62688-C42B-4F52-9CE3-435932918BCF}">
      <dgm:prSet phldrT="[Text]" custT="1"/>
      <dgm:spPr/>
      <dgm:t>
        <a:bodyPr/>
        <a:lstStyle/>
        <a:p>
          <a:r>
            <a:rPr lang="en-US" sz="2000" dirty="0" smtClean="0"/>
            <a:t>Attention (2015)</a:t>
          </a:r>
          <a:endParaRPr lang="en-US" sz="2000" dirty="0"/>
        </a:p>
      </dgm:t>
    </dgm:pt>
    <dgm:pt modelId="{43B566C0-B61C-409E-8C15-B82E2F992127}" type="parTrans" cxnId="{22BCF278-DD12-44D6-B1CD-2C06CAF6D505}">
      <dgm:prSet/>
      <dgm:spPr/>
      <dgm:t>
        <a:bodyPr/>
        <a:lstStyle/>
        <a:p>
          <a:endParaRPr lang="en-US" sz="2000"/>
        </a:p>
      </dgm:t>
    </dgm:pt>
    <dgm:pt modelId="{14F3894C-32BD-4BBB-ABAB-7A7F7411D566}" type="sibTrans" cxnId="{22BCF278-DD12-44D6-B1CD-2C06CAF6D505}">
      <dgm:prSet/>
      <dgm:spPr/>
      <dgm:t>
        <a:bodyPr/>
        <a:lstStyle/>
        <a:p>
          <a:endParaRPr lang="en-US" sz="2000"/>
        </a:p>
      </dgm:t>
    </dgm:pt>
    <dgm:pt modelId="{1C788CBD-4807-4908-8FE5-7EC63716613A}">
      <dgm:prSet phldrT="[Text]" custT="1"/>
      <dgm:spPr/>
      <dgm:t>
        <a:bodyPr/>
        <a:lstStyle/>
        <a:p>
          <a:r>
            <a:rPr lang="en-US" sz="2000" dirty="0" smtClean="0"/>
            <a:t>Transformers</a:t>
          </a:r>
        </a:p>
        <a:p>
          <a:r>
            <a:rPr lang="en-US" sz="2000" dirty="0" smtClean="0"/>
            <a:t>(2017)</a:t>
          </a:r>
          <a:endParaRPr lang="en-US" sz="2000" dirty="0"/>
        </a:p>
      </dgm:t>
    </dgm:pt>
    <dgm:pt modelId="{C3032F9E-69E5-42C9-A310-8D3EA82D107E}" type="parTrans" cxnId="{05582B0A-801C-4563-A3B7-46551C3A5D94}">
      <dgm:prSet/>
      <dgm:spPr/>
      <dgm:t>
        <a:bodyPr/>
        <a:lstStyle/>
        <a:p>
          <a:endParaRPr lang="en-US" sz="2000"/>
        </a:p>
      </dgm:t>
    </dgm:pt>
    <dgm:pt modelId="{37789FD4-ED81-4F33-8556-EC662742B71A}" type="sibTrans" cxnId="{05582B0A-801C-4563-A3B7-46551C3A5D94}">
      <dgm:prSet/>
      <dgm:spPr/>
      <dgm:t>
        <a:bodyPr/>
        <a:lstStyle/>
        <a:p>
          <a:endParaRPr lang="en-US" sz="2000"/>
        </a:p>
      </dgm:t>
    </dgm:pt>
    <dgm:pt modelId="{1D57F927-D311-442A-927E-66E8C8A14996}">
      <dgm:prSet phldrT="[Text]" custT="1"/>
      <dgm:spPr/>
      <dgm:t>
        <a:bodyPr/>
        <a:lstStyle/>
        <a:p>
          <a:r>
            <a:rPr lang="en-US" sz="2000" dirty="0" smtClean="0"/>
            <a:t>BERT (2018)</a:t>
          </a:r>
          <a:endParaRPr lang="en-US" sz="2000" dirty="0"/>
        </a:p>
      </dgm:t>
    </dgm:pt>
    <dgm:pt modelId="{2C1537C8-4382-4178-840C-8BB446C75C31}" type="parTrans" cxnId="{7C7F371F-11A5-4A63-AAEC-C16245EF3FBC}">
      <dgm:prSet/>
      <dgm:spPr/>
      <dgm:t>
        <a:bodyPr/>
        <a:lstStyle/>
        <a:p>
          <a:endParaRPr lang="en-US" sz="2000"/>
        </a:p>
      </dgm:t>
    </dgm:pt>
    <dgm:pt modelId="{3F268422-672C-4B09-A1A2-BC309BDE1BE3}" type="sibTrans" cxnId="{7C7F371F-11A5-4A63-AAEC-C16245EF3FBC}">
      <dgm:prSet/>
      <dgm:spPr/>
      <dgm:t>
        <a:bodyPr/>
        <a:lstStyle/>
        <a:p>
          <a:endParaRPr lang="en-US" sz="2000"/>
        </a:p>
      </dgm:t>
    </dgm:pt>
    <dgm:pt modelId="{15B969DD-9A94-444D-87F0-AB1A4BACD30B}">
      <dgm:prSet phldrT="[Text]" custT="1"/>
      <dgm:spPr/>
      <dgm:t>
        <a:bodyPr/>
        <a:lstStyle/>
        <a:p>
          <a:r>
            <a:rPr lang="en-US" sz="2000" dirty="0" smtClean="0"/>
            <a:t>GPT3</a:t>
          </a:r>
        </a:p>
        <a:p>
          <a:r>
            <a:rPr lang="en-US" sz="2000" dirty="0" smtClean="0"/>
            <a:t>(2020)</a:t>
          </a:r>
          <a:endParaRPr lang="en-US" sz="2000" dirty="0"/>
        </a:p>
      </dgm:t>
    </dgm:pt>
    <dgm:pt modelId="{F4256A28-CF9A-4123-9275-53EC3238BCD3}" type="parTrans" cxnId="{593A758F-36B0-4D67-B71B-0481464ECFAA}">
      <dgm:prSet/>
      <dgm:spPr/>
      <dgm:t>
        <a:bodyPr/>
        <a:lstStyle/>
        <a:p>
          <a:endParaRPr lang="en-US" sz="2000"/>
        </a:p>
      </dgm:t>
    </dgm:pt>
    <dgm:pt modelId="{455D4278-B30C-428D-B8B8-393DAB35DDFD}" type="sibTrans" cxnId="{593A758F-36B0-4D67-B71B-0481464ECFAA}">
      <dgm:prSet/>
      <dgm:spPr/>
      <dgm:t>
        <a:bodyPr/>
        <a:lstStyle/>
        <a:p>
          <a:endParaRPr lang="en-US" sz="2000"/>
        </a:p>
      </dgm:t>
    </dgm:pt>
    <dgm:pt modelId="{E9B989FD-12CF-41E4-9905-FE26B2FC0046}" type="pres">
      <dgm:prSet presAssocID="{449D2667-388D-432E-9CF0-E47C358DB72F}" presName="Name0" presStyleCnt="0">
        <dgm:presLayoutVars>
          <dgm:dir/>
          <dgm:resizeHandles val="exact"/>
        </dgm:presLayoutVars>
      </dgm:prSet>
      <dgm:spPr/>
    </dgm:pt>
    <dgm:pt modelId="{271513C5-F909-4E27-A2CC-0865C4626863}" type="pres">
      <dgm:prSet presAssocID="{449D2667-388D-432E-9CF0-E47C358DB72F}" presName="arrow" presStyleLbl="bgShp" presStyleIdx="0" presStyleCnt="1"/>
      <dgm:spPr>
        <a:solidFill>
          <a:schemeClr val="accent5"/>
        </a:solidFill>
      </dgm:spPr>
    </dgm:pt>
    <dgm:pt modelId="{1AE470AF-F008-4933-8CCB-F44B7AC40F8C}" type="pres">
      <dgm:prSet presAssocID="{449D2667-388D-432E-9CF0-E47C358DB72F}" presName="points" presStyleCnt="0"/>
      <dgm:spPr/>
    </dgm:pt>
    <dgm:pt modelId="{00C673CD-BF44-4C72-8951-C9B3A894A2F2}" type="pres">
      <dgm:prSet presAssocID="{6BFEFE26-858E-4616-AD01-6E9BC8061B2E}" presName="compositeA" presStyleCnt="0"/>
      <dgm:spPr/>
    </dgm:pt>
    <dgm:pt modelId="{4DA95C9C-279F-43E1-A19C-237C09838F90}" type="pres">
      <dgm:prSet presAssocID="{6BFEFE26-858E-4616-AD01-6E9BC8061B2E}" presName="textA" presStyleLbl="revTx" presStyleIdx="0" presStyleCnt="8" custScaleX="119582">
        <dgm:presLayoutVars>
          <dgm:bulletEnabled val="1"/>
        </dgm:presLayoutVars>
      </dgm:prSet>
      <dgm:spPr/>
      <dgm:t>
        <a:bodyPr/>
        <a:lstStyle/>
        <a:p>
          <a:endParaRPr lang="en-US"/>
        </a:p>
      </dgm:t>
    </dgm:pt>
    <dgm:pt modelId="{C4E19313-E782-4894-819E-0FE7FC64751D}" type="pres">
      <dgm:prSet presAssocID="{6BFEFE26-858E-4616-AD01-6E9BC8061B2E}" presName="circleA" presStyleLbl="node1" presStyleIdx="0" presStyleCnt="8"/>
      <dgm:spPr/>
    </dgm:pt>
    <dgm:pt modelId="{284C1B40-EE53-490E-9AAE-9C3675EAF5B7}" type="pres">
      <dgm:prSet presAssocID="{6BFEFE26-858E-4616-AD01-6E9BC8061B2E}" presName="spaceA" presStyleCnt="0"/>
      <dgm:spPr/>
    </dgm:pt>
    <dgm:pt modelId="{AECC714E-CBD0-47A2-9129-5B9F47CDBED7}" type="pres">
      <dgm:prSet presAssocID="{B4F4FFBD-1023-437D-923B-93C7A9F5AEEF}" presName="space" presStyleCnt="0"/>
      <dgm:spPr/>
    </dgm:pt>
    <dgm:pt modelId="{23A3293A-B63A-4C39-8E67-248A6125CE45}" type="pres">
      <dgm:prSet presAssocID="{90C71ABD-168F-4DBE-A8E0-BAE09F97629B}" presName="compositeB" presStyleCnt="0"/>
      <dgm:spPr/>
    </dgm:pt>
    <dgm:pt modelId="{B410BDF3-E312-49E9-8002-458511B3B948}" type="pres">
      <dgm:prSet presAssocID="{90C71ABD-168F-4DBE-A8E0-BAE09F97629B}" presName="textB" presStyleLbl="revTx" presStyleIdx="1" presStyleCnt="8">
        <dgm:presLayoutVars>
          <dgm:bulletEnabled val="1"/>
        </dgm:presLayoutVars>
      </dgm:prSet>
      <dgm:spPr/>
      <dgm:t>
        <a:bodyPr/>
        <a:lstStyle/>
        <a:p>
          <a:endParaRPr lang="en-US"/>
        </a:p>
      </dgm:t>
    </dgm:pt>
    <dgm:pt modelId="{A44F4A6A-8A9D-4495-8884-CD343E63BC52}" type="pres">
      <dgm:prSet presAssocID="{90C71ABD-168F-4DBE-A8E0-BAE09F97629B}" presName="circleB" presStyleLbl="node1" presStyleIdx="1" presStyleCnt="8"/>
      <dgm:spPr/>
    </dgm:pt>
    <dgm:pt modelId="{CF188A61-F1B3-45C4-AC51-9E067A752B09}" type="pres">
      <dgm:prSet presAssocID="{90C71ABD-168F-4DBE-A8E0-BAE09F97629B}" presName="spaceB" presStyleCnt="0"/>
      <dgm:spPr/>
    </dgm:pt>
    <dgm:pt modelId="{6A14F5E7-492D-4E42-9E18-A361629307C8}" type="pres">
      <dgm:prSet presAssocID="{532756F2-76F5-4779-99F8-FAC0E644E639}" presName="space" presStyleCnt="0"/>
      <dgm:spPr/>
    </dgm:pt>
    <dgm:pt modelId="{F279CE39-CDEF-4C99-AF2C-E93589A7178F}" type="pres">
      <dgm:prSet presAssocID="{9B087AA3-C245-4E8E-912A-A1E6FC660F1E}" presName="compositeA" presStyleCnt="0"/>
      <dgm:spPr/>
    </dgm:pt>
    <dgm:pt modelId="{301AAA08-A7AE-42D2-B855-E1F244A1AEE3}" type="pres">
      <dgm:prSet presAssocID="{9B087AA3-C245-4E8E-912A-A1E6FC660F1E}" presName="textA" presStyleLbl="revTx" presStyleIdx="2" presStyleCnt="8">
        <dgm:presLayoutVars>
          <dgm:bulletEnabled val="1"/>
        </dgm:presLayoutVars>
      </dgm:prSet>
      <dgm:spPr/>
      <dgm:t>
        <a:bodyPr/>
        <a:lstStyle/>
        <a:p>
          <a:endParaRPr lang="en-US"/>
        </a:p>
      </dgm:t>
    </dgm:pt>
    <dgm:pt modelId="{EAFD3054-7D6C-47B1-AC91-FA7205C03FC2}" type="pres">
      <dgm:prSet presAssocID="{9B087AA3-C245-4E8E-912A-A1E6FC660F1E}" presName="circleA" presStyleLbl="node1" presStyleIdx="2" presStyleCnt="8"/>
      <dgm:spPr/>
    </dgm:pt>
    <dgm:pt modelId="{78B18E36-5311-44C0-93FD-AA037550D422}" type="pres">
      <dgm:prSet presAssocID="{9B087AA3-C245-4E8E-912A-A1E6FC660F1E}" presName="spaceA" presStyleCnt="0"/>
      <dgm:spPr/>
    </dgm:pt>
    <dgm:pt modelId="{140151B9-B7A9-42C3-8F10-EC600077E9B9}" type="pres">
      <dgm:prSet presAssocID="{778BD8EF-C44F-4A00-9E87-380D48C1A6EA}" presName="space" presStyleCnt="0"/>
      <dgm:spPr/>
    </dgm:pt>
    <dgm:pt modelId="{144889FF-EF86-4C7F-8942-AFA206F10C97}" type="pres">
      <dgm:prSet presAssocID="{E6378F1E-7AF5-49FB-AF62-979A966AFB77}" presName="compositeB" presStyleCnt="0"/>
      <dgm:spPr/>
    </dgm:pt>
    <dgm:pt modelId="{89B172F4-AFE5-4CE9-A2AD-0C66544ACEF6}" type="pres">
      <dgm:prSet presAssocID="{E6378F1E-7AF5-49FB-AF62-979A966AFB77}" presName="textB" presStyleLbl="revTx" presStyleIdx="3" presStyleCnt="8">
        <dgm:presLayoutVars>
          <dgm:bulletEnabled val="1"/>
        </dgm:presLayoutVars>
      </dgm:prSet>
      <dgm:spPr/>
      <dgm:t>
        <a:bodyPr/>
        <a:lstStyle/>
        <a:p>
          <a:endParaRPr lang="en-US"/>
        </a:p>
      </dgm:t>
    </dgm:pt>
    <dgm:pt modelId="{B98522F8-CEEB-4035-A257-792D7BC9C59E}" type="pres">
      <dgm:prSet presAssocID="{E6378F1E-7AF5-49FB-AF62-979A966AFB77}" presName="circleB" presStyleLbl="node1" presStyleIdx="3" presStyleCnt="8"/>
      <dgm:spPr/>
    </dgm:pt>
    <dgm:pt modelId="{098C5872-F3E3-4AC2-98D0-F62A135F5255}" type="pres">
      <dgm:prSet presAssocID="{E6378F1E-7AF5-49FB-AF62-979A966AFB77}" presName="spaceB" presStyleCnt="0"/>
      <dgm:spPr/>
    </dgm:pt>
    <dgm:pt modelId="{6AEA3418-C084-45A9-B8D3-D0A62AB2B5C1}" type="pres">
      <dgm:prSet presAssocID="{5443D4DF-DBB7-48C7-9D28-11C74FD50E8F}" presName="space" presStyleCnt="0"/>
      <dgm:spPr/>
    </dgm:pt>
    <dgm:pt modelId="{48825B8B-60DB-486D-A684-617AC700F00E}" type="pres">
      <dgm:prSet presAssocID="{01D62688-C42B-4F52-9CE3-435932918BCF}" presName="compositeA" presStyleCnt="0"/>
      <dgm:spPr/>
    </dgm:pt>
    <dgm:pt modelId="{FA3C4501-93AF-4B5F-A341-B59258078F1E}" type="pres">
      <dgm:prSet presAssocID="{01D62688-C42B-4F52-9CE3-435932918BCF}" presName="textA" presStyleLbl="revTx" presStyleIdx="4" presStyleCnt="8">
        <dgm:presLayoutVars>
          <dgm:bulletEnabled val="1"/>
        </dgm:presLayoutVars>
      </dgm:prSet>
      <dgm:spPr/>
      <dgm:t>
        <a:bodyPr/>
        <a:lstStyle/>
        <a:p>
          <a:endParaRPr lang="en-US"/>
        </a:p>
      </dgm:t>
    </dgm:pt>
    <dgm:pt modelId="{7F60E67A-AD43-46BB-A937-F9F82D085E6B}" type="pres">
      <dgm:prSet presAssocID="{01D62688-C42B-4F52-9CE3-435932918BCF}" presName="circleA" presStyleLbl="node1" presStyleIdx="4" presStyleCnt="8"/>
      <dgm:spPr/>
    </dgm:pt>
    <dgm:pt modelId="{505C1835-6240-498F-83C8-882A7D7EBE50}" type="pres">
      <dgm:prSet presAssocID="{01D62688-C42B-4F52-9CE3-435932918BCF}" presName="spaceA" presStyleCnt="0"/>
      <dgm:spPr/>
    </dgm:pt>
    <dgm:pt modelId="{3F72EC8A-5D9B-4B63-A561-4AB497DA9B29}" type="pres">
      <dgm:prSet presAssocID="{14F3894C-32BD-4BBB-ABAB-7A7F7411D566}" presName="space" presStyleCnt="0"/>
      <dgm:spPr/>
    </dgm:pt>
    <dgm:pt modelId="{27B1DAF2-846D-4867-AA2C-D745224C4F7D}" type="pres">
      <dgm:prSet presAssocID="{1C788CBD-4807-4908-8FE5-7EC63716613A}" presName="compositeB" presStyleCnt="0"/>
      <dgm:spPr/>
    </dgm:pt>
    <dgm:pt modelId="{1786D2EB-A168-494E-862F-FB178881AAB3}" type="pres">
      <dgm:prSet presAssocID="{1C788CBD-4807-4908-8FE5-7EC63716613A}" presName="textB" presStyleLbl="revTx" presStyleIdx="5" presStyleCnt="8">
        <dgm:presLayoutVars>
          <dgm:bulletEnabled val="1"/>
        </dgm:presLayoutVars>
      </dgm:prSet>
      <dgm:spPr/>
      <dgm:t>
        <a:bodyPr/>
        <a:lstStyle/>
        <a:p>
          <a:endParaRPr lang="en-US"/>
        </a:p>
      </dgm:t>
    </dgm:pt>
    <dgm:pt modelId="{39D70329-9A54-4BE3-8902-2C787C7BE600}" type="pres">
      <dgm:prSet presAssocID="{1C788CBD-4807-4908-8FE5-7EC63716613A}" presName="circleB" presStyleLbl="node1" presStyleIdx="5" presStyleCnt="8"/>
      <dgm:spPr/>
    </dgm:pt>
    <dgm:pt modelId="{E0AACB55-9090-494E-9768-95FB113139E1}" type="pres">
      <dgm:prSet presAssocID="{1C788CBD-4807-4908-8FE5-7EC63716613A}" presName="spaceB" presStyleCnt="0"/>
      <dgm:spPr/>
    </dgm:pt>
    <dgm:pt modelId="{3EF286A6-19D5-4D66-9312-6857C5AFAD03}" type="pres">
      <dgm:prSet presAssocID="{37789FD4-ED81-4F33-8556-EC662742B71A}" presName="space" presStyleCnt="0"/>
      <dgm:spPr/>
    </dgm:pt>
    <dgm:pt modelId="{CCB1AB56-D9C3-4C89-A83F-ED512E7E637E}" type="pres">
      <dgm:prSet presAssocID="{1D57F927-D311-442A-927E-66E8C8A14996}" presName="compositeA" presStyleCnt="0"/>
      <dgm:spPr/>
    </dgm:pt>
    <dgm:pt modelId="{852A2CA1-9A76-4A7C-8794-489ED9BB07D8}" type="pres">
      <dgm:prSet presAssocID="{1D57F927-D311-442A-927E-66E8C8A14996}" presName="textA" presStyleLbl="revTx" presStyleIdx="6" presStyleCnt="8">
        <dgm:presLayoutVars>
          <dgm:bulletEnabled val="1"/>
        </dgm:presLayoutVars>
      </dgm:prSet>
      <dgm:spPr/>
      <dgm:t>
        <a:bodyPr/>
        <a:lstStyle/>
        <a:p>
          <a:endParaRPr lang="en-US"/>
        </a:p>
      </dgm:t>
    </dgm:pt>
    <dgm:pt modelId="{D1ED0CB6-DB18-43B3-8E8E-F7BB46A41AF6}" type="pres">
      <dgm:prSet presAssocID="{1D57F927-D311-442A-927E-66E8C8A14996}" presName="circleA" presStyleLbl="node1" presStyleIdx="6" presStyleCnt="8"/>
      <dgm:spPr/>
    </dgm:pt>
    <dgm:pt modelId="{169596B5-BFA8-46A3-A73C-398C50A1EEA0}" type="pres">
      <dgm:prSet presAssocID="{1D57F927-D311-442A-927E-66E8C8A14996}" presName="spaceA" presStyleCnt="0"/>
      <dgm:spPr/>
    </dgm:pt>
    <dgm:pt modelId="{2278072F-BEB6-4C40-8A4A-A9D4AF845075}" type="pres">
      <dgm:prSet presAssocID="{3F268422-672C-4B09-A1A2-BC309BDE1BE3}" presName="space" presStyleCnt="0"/>
      <dgm:spPr/>
    </dgm:pt>
    <dgm:pt modelId="{0C8AAE21-B30D-49E0-AF75-2383AA7E1375}" type="pres">
      <dgm:prSet presAssocID="{15B969DD-9A94-444D-87F0-AB1A4BACD30B}" presName="compositeB" presStyleCnt="0"/>
      <dgm:spPr/>
    </dgm:pt>
    <dgm:pt modelId="{C54E3943-A06F-4314-95A7-719ABA7E3831}" type="pres">
      <dgm:prSet presAssocID="{15B969DD-9A94-444D-87F0-AB1A4BACD30B}" presName="textB" presStyleLbl="revTx" presStyleIdx="7" presStyleCnt="8">
        <dgm:presLayoutVars>
          <dgm:bulletEnabled val="1"/>
        </dgm:presLayoutVars>
      </dgm:prSet>
      <dgm:spPr/>
      <dgm:t>
        <a:bodyPr/>
        <a:lstStyle/>
        <a:p>
          <a:endParaRPr lang="en-US"/>
        </a:p>
      </dgm:t>
    </dgm:pt>
    <dgm:pt modelId="{27EEBD54-7A26-42FF-BC0C-9CBF2F1C1869}" type="pres">
      <dgm:prSet presAssocID="{15B969DD-9A94-444D-87F0-AB1A4BACD30B}" presName="circleB" presStyleLbl="node1" presStyleIdx="7" presStyleCnt="8"/>
      <dgm:spPr/>
    </dgm:pt>
    <dgm:pt modelId="{D8A45EF3-9C42-4F6B-86C6-4D8EE26C4613}" type="pres">
      <dgm:prSet presAssocID="{15B969DD-9A94-444D-87F0-AB1A4BACD30B}" presName="spaceB" presStyleCnt="0"/>
      <dgm:spPr/>
    </dgm:pt>
  </dgm:ptLst>
  <dgm:cxnLst>
    <dgm:cxn modelId="{593A758F-36B0-4D67-B71B-0481464ECFAA}" srcId="{449D2667-388D-432E-9CF0-E47C358DB72F}" destId="{15B969DD-9A94-444D-87F0-AB1A4BACD30B}" srcOrd="7" destOrd="0" parTransId="{F4256A28-CF9A-4123-9275-53EC3238BCD3}" sibTransId="{455D4278-B30C-428D-B8B8-393DAB35DDFD}"/>
    <dgm:cxn modelId="{38165B17-870E-480B-8158-56FC18A07F20}" type="presOf" srcId="{6BFEFE26-858E-4616-AD01-6E9BC8061B2E}" destId="{4DA95C9C-279F-43E1-A19C-237C09838F90}" srcOrd="0" destOrd="0" presId="urn:microsoft.com/office/officeart/2005/8/layout/hProcess11"/>
    <dgm:cxn modelId="{0B20CF65-0C7E-4119-BF66-E1022E1D81CB}" srcId="{449D2667-388D-432E-9CF0-E47C358DB72F}" destId="{90C71ABD-168F-4DBE-A8E0-BAE09F97629B}" srcOrd="1" destOrd="0" parTransId="{179891A2-CCC2-4BE5-9129-FB5DF6A8E0C3}" sibTransId="{532756F2-76F5-4779-99F8-FAC0E644E639}"/>
    <dgm:cxn modelId="{95F7A1F9-E6AE-4F42-AD80-DA5B3E4DEAF2}" type="presOf" srcId="{1D57F927-D311-442A-927E-66E8C8A14996}" destId="{852A2CA1-9A76-4A7C-8794-489ED9BB07D8}" srcOrd="0" destOrd="0" presId="urn:microsoft.com/office/officeart/2005/8/layout/hProcess11"/>
    <dgm:cxn modelId="{1BE84E08-23B5-4451-9371-D57793CE5BBC}" type="presOf" srcId="{01D62688-C42B-4F52-9CE3-435932918BCF}" destId="{FA3C4501-93AF-4B5F-A341-B59258078F1E}" srcOrd="0" destOrd="0" presId="urn:microsoft.com/office/officeart/2005/8/layout/hProcess11"/>
    <dgm:cxn modelId="{CB0E2D2B-CCAF-4DBF-A3A3-4AF6A4E10233}" type="presOf" srcId="{15B969DD-9A94-444D-87F0-AB1A4BACD30B}" destId="{C54E3943-A06F-4314-95A7-719ABA7E3831}" srcOrd="0" destOrd="0" presId="urn:microsoft.com/office/officeart/2005/8/layout/hProcess11"/>
    <dgm:cxn modelId="{5488D7C9-6BFF-480D-B249-299B28BF097B}" srcId="{449D2667-388D-432E-9CF0-E47C358DB72F}" destId="{6BFEFE26-858E-4616-AD01-6E9BC8061B2E}" srcOrd="0" destOrd="0" parTransId="{4A7EC9C2-20CE-4D1D-8F35-E81BFCB249D4}" sibTransId="{B4F4FFBD-1023-437D-923B-93C7A9F5AEEF}"/>
    <dgm:cxn modelId="{7C7F371F-11A5-4A63-AAEC-C16245EF3FBC}" srcId="{449D2667-388D-432E-9CF0-E47C358DB72F}" destId="{1D57F927-D311-442A-927E-66E8C8A14996}" srcOrd="6" destOrd="0" parTransId="{2C1537C8-4382-4178-840C-8BB446C75C31}" sibTransId="{3F268422-672C-4B09-A1A2-BC309BDE1BE3}"/>
    <dgm:cxn modelId="{742430DD-AF74-4F0E-A9D8-6DBAB6FDA22A}" srcId="{449D2667-388D-432E-9CF0-E47C358DB72F}" destId="{E6378F1E-7AF5-49FB-AF62-979A966AFB77}" srcOrd="3" destOrd="0" parTransId="{D5CE61EF-35C7-4C23-9E14-FC65ADDF5A4B}" sibTransId="{5443D4DF-DBB7-48C7-9D28-11C74FD50E8F}"/>
    <dgm:cxn modelId="{CF89B5D4-829A-4894-810F-677AA9276D80}" type="presOf" srcId="{E6378F1E-7AF5-49FB-AF62-979A966AFB77}" destId="{89B172F4-AFE5-4CE9-A2AD-0C66544ACEF6}" srcOrd="0" destOrd="0" presId="urn:microsoft.com/office/officeart/2005/8/layout/hProcess11"/>
    <dgm:cxn modelId="{5A8CC80B-706E-49E9-A170-376DD11D447B}" type="presOf" srcId="{1C788CBD-4807-4908-8FE5-7EC63716613A}" destId="{1786D2EB-A168-494E-862F-FB178881AAB3}" srcOrd="0" destOrd="0" presId="urn:microsoft.com/office/officeart/2005/8/layout/hProcess11"/>
    <dgm:cxn modelId="{6D05561D-832D-412F-ADAB-AC41F98DB550}" type="presOf" srcId="{90C71ABD-168F-4DBE-A8E0-BAE09F97629B}" destId="{B410BDF3-E312-49E9-8002-458511B3B948}" srcOrd="0" destOrd="0" presId="urn:microsoft.com/office/officeart/2005/8/layout/hProcess11"/>
    <dgm:cxn modelId="{52E02CC6-CA7E-4A73-9645-358B421CC9ED}" srcId="{449D2667-388D-432E-9CF0-E47C358DB72F}" destId="{9B087AA3-C245-4E8E-912A-A1E6FC660F1E}" srcOrd="2" destOrd="0" parTransId="{43F636A0-4C4A-4081-954F-66B46B95B8C2}" sibTransId="{778BD8EF-C44F-4A00-9E87-380D48C1A6EA}"/>
    <dgm:cxn modelId="{63CBBBE4-778F-4837-83EB-724511C35627}" type="presOf" srcId="{9B087AA3-C245-4E8E-912A-A1E6FC660F1E}" destId="{301AAA08-A7AE-42D2-B855-E1F244A1AEE3}" srcOrd="0" destOrd="0" presId="urn:microsoft.com/office/officeart/2005/8/layout/hProcess11"/>
    <dgm:cxn modelId="{6691F051-2C3B-4D73-A3FB-9E877FF6D3FF}" type="presOf" srcId="{449D2667-388D-432E-9CF0-E47C358DB72F}" destId="{E9B989FD-12CF-41E4-9905-FE26B2FC0046}" srcOrd="0" destOrd="0" presId="urn:microsoft.com/office/officeart/2005/8/layout/hProcess11"/>
    <dgm:cxn modelId="{22BCF278-DD12-44D6-B1CD-2C06CAF6D505}" srcId="{449D2667-388D-432E-9CF0-E47C358DB72F}" destId="{01D62688-C42B-4F52-9CE3-435932918BCF}" srcOrd="4" destOrd="0" parTransId="{43B566C0-B61C-409E-8C15-B82E2F992127}" sibTransId="{14F3894C-32BD-4BBB-ABAB-7A7F7411D566}"/>
    <dgm:cxn modelId="{05582B0A-801C-4563-A3B7-46551C3A5D94}" srcId="{449D2667-388D-432E-9CF0-E47C358DB72F}" destId="{1C788CBD-4807-4908-8FE5-7EC63716613A}" srcOrd="5" destOrd="0" parTransId="{C3032F9E-69E5-42C9-A310-8D3EA82D107E}" sibTransId="{37789FD4-ED81-4F33-8556-EC662742B71A}"/>
    <dgm:cxn modelId="{F0F9D840-032D-4A40-83AB-5F3D51186B6A}" type="presParOf" srcId="{E9B989FD-12CF-41E4-9905-FE26B2FC0046}" destId="{271513C5-F909-4E27-A2CC-0865C4626863}" srcOrd="0" destOrd="0" presId="urn:microsoft.com/office/officeart/2005/8/layout/hProcess11"/>
    <dgm:cxn modelId="{48648489-96A4-4F48-B5BE-47E2967ED2C4}" type="presParOf" srcId="{E9B989FD-12CF-41E4-9905-FE26B2FC0046}" destId="{1AE470AF-F008-4933-8CCB-F44B7AC40F8C}" srcOrd="1" destOrd="0" presId="urn:microsoft.com/office/officeart/2005/8/layout/hProcess11"/>
    <dgm:cxn modelId="{9A5C3B99-EAA8-4515-9C5B-7C56D242CC31}" type="presParOf" srcId="{1AE470AF-F008-4933-8CCB-F44B7AC40F8C}" destId="{00C673CD-BF44-4C72-8951-C9B3A894A2F2}" srcOrd="0" destOrd="0" presId="urn:microsoft.com/office/officeart/2005/8/layout/hProcess11"/>
    <dgm:cxn modelId="{3A104582-3F18-40C5-ACC2-9249993EC5BC}" type="presParOf" srcId="{00C673CD-BF44-4C72-8951-C9B3A894A2F2}" destId="{4DA95C9C-279F-43E1-A19C-237C09838F90}" srcOrd="0" destOrd="0" presId="urn:microsoft.com/office/officeart/2005/8/layout/hProcess11"/>
    <dgm:cxn modelId="{FF1298CE-6A3C-40CD-AEA4-9789DE823DF1}" type="presParOf" srcId="{00C673CD-BF44-4C72-8951-C9B3A894A2F2}" destId="{C4E19313-E782-4894-819E-0FE7FC64751D}" srcOrd="1" destOrd="0" presId="urn:microsoft.com/office/officeart/2005/8/layout/hProcess11"/>
    <dgm:cxn modelId="{83997112-CC53-4D1B-B0FD-AC7F99F1F808}" type="presParOf" srcId="{00C673CD-BF44-4C72-8951-C9B3A894A2F2}" destId="{284C1B40-EE53-490E-9AAE-9C3675EAF5B7}" srcOrd="2" destOrd="0" presId="urn:microsoft.com/office/officeart/2005/8/layout/hProcess11"/>
    <dgm:cxn modelId="{C04F1FC5-A22A-43B2-AF24-880D866979D0}" type="presParOf" srcId="{1AE470AF-F008-4933-8CCB-F44B7AC40F8C}" destId="{AECC714E-CBD0-47A2-9129-5B9F47CDBED7}" srcOrd="1" destOrd="0" presId="urn:microsoft.com/office/officeart/2005/8/layout/hProcess11"/>
    <dgm:cxn modelId="{61DC8C8E-CF4F-466E-ACF2-B843BA799AA9}" type="presParOf" srcId="{1AE470AF-F008-4933-8CCB-F44B7AC40F8C}" destId="{23A3293A-B63A-4C39-8E67-248A6125CE45}" srcOrd="2" destOrd="0" presId="urn:microsoft.com/office/officeart/2005/8/layout/hProcess11"/>
    <dgm:cxn modelId="{3BE3D193-012E-4D1A-94BA-90781B23B568}" type="presParOf" srcId="{23A3293A-B63A-4C39-8E67-248A6125CE45}" destId="{B410BDF3-E312-49E9-8002-458511B3B948}" srcOrd="0" destOrd="0" presId="urn:microsoft.com/office/officeart/2005/8/layout/hProcess11"/>
    <dgm:cxn modelId="{1EE18B64-572B-4A48-A141-98D15A84E3CE}" type="presParOf" srcId="{23A3293A-B63A-4C39-8E67-248A6125CE45}" destId="{A44F4A6A-8A9D-4495-8884-CD343E63BC52}" srcOrd="1" destOrd="0" presId="urn:microsoft.com/office/officeart/2005/8/layout/hProcess11"/>
    <dgm:cxn modelId="{5DF89B0F-81A2-4B4C-9042-C1431AD3F1AF}" type="presParOf" srcId="{23A3293A-B63A-4C39-8E67-248A6125CE45}" destId="{CF188A61-F1B3-45C4-AC51-9E067A752B09}" srcOrd="2" destOrd="0" presId="urn:microsoft.com/office/officeart/2005/8/layout/hProcess11"/>
    <dgm:cxn modelId="{B8DD56D5-6DC3-4425-9E87-B64CD4E2313C}" type="presParOf" srcId="{1AE470AF-F008-4933-8CCB-F44B7AC40F8C}" destId="{6A14F5E7-492D-4E42-9E18-A361629307C8}" srcOrd="3" destOrd="0" presId="urn:microsoft.com/office/officeart/2005/8/layout/hProcess11"/>
    <dgm:cxn modelId="{474FAF85-5C32-478D-BB38-DB9E808C0FD8}" type="presParOf" srcId="{1AE470AF-F008-4933-8CCB-F44B7AC40F8C}" destId="{F279CE39-CDEF-4C99-AF2C-E93589A7178F}" srcOrd="4" destOrd="0" presId="urn:microsoft.com/office/officeart/2005/8/layout/hProcess11"/>
    <dgm:cxn modelId="{60F5905E-EAE8-4475-8546-6B3F244E97EC}" type="presParOf" srcId="{F279CE39-CDEF-4C99-AF2C-E93589A7178F}" destId="{301AAA08-A7AE-42D2-B855-E1F244A1AEE3}" srcOrd="0" destOrd="0" presId="urn:microsoft.com/office/officeart/2005/8/layout/hProcess11"/>
    <dgm:cxn modelId="{1D8B3FCF-CDBF-4457-B057-6736F01B432D}" type="presParOf" srcId="{F279CE39-CDEF-4C99-AF2C-E93589A7178F}" destId="{EAFD3054-7D6C-47B1-AC91-FA7205C03FC2}" srcOrd="1" destOrd="0" presId="urn:microsoft.com/office/officeart/2005/8/layout/hProcess11"/>
    <dgm:cxn modelId="{81F9F109-A608-4759-8327-DCA6AC92B3F1}" type="presParOf" srcId="{F279CE39-CDEF-4C99-AF2C-E93589A7178F}" destId="{78B18E36-5311-44C0-93FD-AA037550D422}" srcOrd="2" destOrd="0" presId="urn:microsoft.com/office/officeart/2005/8/layout/hProcess11"/>
    <dgm:cxn modelId="{F79455D7-78E6-42CB-AEA6-24E610C9222F}" type="presParOf" srcId="{1AE470AF-F008-4933-8CCB-F44B7AC40F8C}" destId="{140151B9-B7A9-42C3-8F10-EC600077E9B9}" srcOrd="5" destOrd="0" presId="urn:microsoft.com/office/officeart/2005/8/layout/hProcess11"/>
    <dgm:cxn modelId="{CC4AE90A-D7CB-495B-A109-65D148AD7C31}" type="presParOf" srcId="{1AE470AF-F008-4933-8CCB-F44B7AC40F8C}" destId="{144889FF-EF86-4C7F-8942-AFA206F10C97}" srcOrd="6" destOrd="0" presId="urn:microsoft.com/office/officeart/2005/8/layout/hProcess11"/>
    <dgm:cxn modelId="{410B0CD5-06DF-4158-B7BA-AF6A1F1FD74A}" type="presParOf" srcId="{144889FF-EF86-4C7F-8942-AFA206F10C97}" destId="{89B172F4-AFE5-4CE9-A2AD-0C66544ACEF6}" srcOrd="0" destOrd="0" presId="urn:microsoft.com/office/officeart/2005/8/layout/hProcess11"/>
    <dgm:cxn modelId="{8F784F0E-CCEA-4A02-AFDA-222035F1CA7F}" type="presParOf" srcId="{144889FF-EF86-4C7F-8942-AFA206F10C97}" destId="{B98522F8-CEEB-4035-A257-792D7BC9C59E}" srcOrd="1" destOrd="0" presId="urn:microsoft.com/office/officeart/2005/8/layout/hProcess11"/>
    <dgm:cxn modelId="{0BE144C5-0BC3-4E44-A05E-344658FE4093}" type="presParOf" srcId="{144889FF-EF86-4C7F-8942-AFA206F10C97}" destId="{098C5872-F3E3-4AC2-98D0-F62A135F5255}" srcOrd="2" destOrd="0" presId="urn:microsoft.com/office/officeart/2005/8/layout/hProcess11"/>
    <dgm:cxn modelId="{1639AAEA-7876-442F-A936-425B7D86022A}" type="presParOf" srcId="{1AE470AF-F008-4933-8CCB-F44B7AC40F8C}" destId="{6AEA3418-C084-45A9-B8D3-D0A62AB2B5C1}" srcOrd="7" destOrd="0" presId="urn:microsoft.com/office/officeart/2005/8/layout/hProcess11"/>
    <dgm:cxn modelId="{500884DA-2ED2-43F6-89D1-A6CBAC8AE79D}" type="presParOf" srcId="{1AE470AF-F008-4933-8CCB-F44B7AC40F8C}" destId="{48825B8B-60DB-486D-A684-617AC700F00E}" srcOrd="8" destOrd="0" presId="urn:microsoft.com/office/officeart/2005/8/layout/hProcess11"/>
    <dgm:cxn modelId="{2FD843DE-DADF-4BDF-9322-412188E100C2}" type="presParOf" srcId="{48825B8B-60DB-486D-A684-617AC700F00E}" destId="{FA3C4501-93AF-4B5F-A341-B59258078F1E}" srcOrd="0" destOrd="0" presId="urn:microsoft.com/office/officeart/2005/8/layout/hProcess11"/>
    <dgm:cxn modelId="{0A69E7EB-1D56-4AC4-8F18-9F8850693B5E}" type="presParOf" srcId="{48825B8B-60DB-486D-A684-617AC700F00E}" destId="{7F60E67A-AD43-46BB-A937-F9F82D085E6B}" srcOrd="1" destOrd="0" presId="urn:microsoft.com/office/officeart/2005/8/layout/hProcess11"/>
    <dgm:cxn modelId="{3D9CA58F-1628-429C-BEC9-2E49870E4274}" type="presParOf" srcId="{48825B8B-60DB-486D-A684-617AC700F00E}" destId="{505C1835-6240-498F-83C8-882A7D7EBE50}" srcOrd="2" destOrd="0" presId="urn:microsoft.com/office/officeart/2005/8/layout/hProcess11"/>
    <dgm:cxn modelId="{CFD35D89-41EF-4988-898C-44454A37115E}" type="presParOf" srcId="{1AE470AF-F008-4933-8CCB-F44B7AC40F8C}" destId="{3F72EC8A-5D9B-4B63-A561-4AB497DA9B29}" srcOrd="9" destOrd="0" presId="urn:microsoft.com/office/officeart/2005/8/layout/hProcess11"/>
    <dgm:cxn modelId="{C621D25C-A1D0-4315-8B02-D0CC857DB69C}" type="presParOf" srcId="{1AE470AF-F008-4933-8CCB-F44B7AC40F8C}" destId="{27B1DAF2-846D-4867-AA2C-D745224C4F7D}" srcOrd="10" destOrd="0" presId="urn:microsoft.com/office/officeart/2005/8/layout/hProcess11"/>
    <dgm:cxn modelId="{F475EB58-317D-41B7-9127-3C83FD8E82C8}" type="presParOf" srcId="{27B1DAF2-846D-4867-AA2C-D745224C4F7D}" destId="{1786D2EB-A168-494E-862F-FB178881AAB3}" srcOrd="0" destOrd="0" presId="urn:microsoft.com/office/officeart/2005/8/layout/hProcess11"/>
    <dgm:cxn modelId="{9309E6C5-40B2-4ADB-89A0-59EF916B3FBD}" type="presParOf" srcId="{27B1DAF2-846D-4867-AA2C-D745224C4F7D}" destId="{39D70329-9A54-4BE3-8902-2C787C7BE600}" srcOrd="1" destOrd="0" presId="urn:microsoft.com/office/officeart/2005/8/layout/hProcess11"/>
    <dgm:cxn modelId="{A00E6FC9-917B-4648-9FA9-2CE263AA6DDD}" type="presParOf" srcId="{27B1DAF2-846D-4867-AA2C-D745224C4F7D}" destId="{E0AACB55-9090-494E-9768-95FB113139E1}" srcOrd="2" destOrd="0" presId="urn:microsoft.com/office/officeart/2005/8/layout/hProcess11"/>
    <dgm:cxn modelId="{88B6E9B3-20B7-487F-A323-9EA9E790602B}" type="presParOf" srcId="{1AE470AF-F008-4933-8CCB-F44B7AC40F8C}" destId="{3EF286A6-19D5-4D66-9312-6857C5AFAD03}" srcOrd="11" destOrd="0" presId="urn:microsoft.com/office/officeart/2005/8/layout/hProcess11"/>
    <dgm:cxn modelId="{BEA025AD-A2D3-4D8E-B9E6-883DA98D6E82}" type="presParOf" srcId="{1AE470AF-F008-4933-8CCB-F44B7AC40F8C}" destId="{CCB1AB56-D9C3-4C89-A83F-ED512E7E637E}" srcOrd="12" destOrd="0" presId="urn:microsoft.com/office/officeart/2005/8/layout/hProcess11"/>
    <dgm:cxn modelId="{427FF031-27F8-43FF-A5E3-F1F115C75FC1}" type="presParOf" srcId="{CCB1AB56-D9C3-4C89-A83F-ED512E7E637E}" destId="{852A2CA1-9A76-4A7C-8794-489ED9BB07D8}" srcOrd="0" destOrd="0" presId="urn:microsoft.com/office/officeart/2005/8/layout/hProcess11"/>
    <dgm:cxn modelId="{BD56C7F4-5291-4007-9646-5D7DC614CACB}" type="presParOf" srcId="{CCB1AB56-D9C3-4C89-A83F-ED512E7E637E}" destId="{D1ED0CB6-DB18-43B3-8E8E-F7BB46A41AF6}" srcOrd="1" destOrd="0" presId="urn:microsoft.com/office/officeart/2005/8/layout/hProcess11"/>
    <dgm:cxn modelId="{594AC301-19E0-49AA-81B8-8002D046EFBA}" type="presParOf" srcId="{CCB1AB56-D9C3-4C89-A83F-ED512E7E637E}" destId="{169596B5-BFA8-46A3-A73C-398C50A1EEA0}" srcOrd="2" destOrd="0" presId="urn:microsoft.com/office/officeart/2005/8/layout/hProcess11"/>
    <dgm:cxn modelId="{ED0C8BA0-D626-4433-8154-270B7A4B8947}" type="presParOf" srcId="{1AE470AF-F008-4933-8CCB-F44B7AC40F8C}" destId="{2278072F-BEB6-4C40-8A4A-A9D4AF845075}" srcOrd="13" destOrd="0" presId="urn:microsoft.com/office/officeart/2005/8/layout/hProcess11"/>
    <dgm:cxn modelId="{D6E1FA37-AA1F-413C-9F64-C078FE737DCD}" type="presParOf" srcId="{1AE470AF-F008-4933-8CCB-F44B7AC40F8C}" destId="{0C8AAE21-B30D-49E0-AF75-2383AA7E1375}" srcOrd="14" destOrd="0" presId="urn:microsoft.com/office/officeart/2005/8/layout/hProcess11"/>
    <dgm:cxn modelId="{D28934ED-D3B2-4315-8681-FA647F4BF86C}" type="presParOf" srcId="{0C8AAE21-B30D-49E0-AF75-2383AA7E1375}" destId="{C54E3943-A06F-4314-95A7-719ABA7E3831}" srcOrd="0" destOrd="0" presId="urn:microsoft.com/office/officeart/2005/8/layout/hProcess11"/>
    <dgm:cxn modelId="{48AAFDBF-931A-4502-B8D5-DEF891644F18}" type="presParOf" srcId="{0C8AAE21-B30D-49E0-AF75-2383AA7E1375}" destId="{27EEBD54-7A26-42FF-BC0C-9CBF2F1C1869}" srcOrd="1" destOrd="0" presId="urn:microsoft.com/office/officeart/2005/8/layout/hProcess11"/>
    <dgm:cxn modelId="{CB52655D-AFC9-41DE-A428-9722CB229AC5}" type="presParOf" srcId="{0C8AAE21-B30D-49E0-AF75-2383AA7E1375}" destId="{D8A45EF3-9C42-4F6B-86C6-4D8EE26C461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6FA7DC-EE53-45EF-A4C7-783211489053}" type="doc">
      <dgm:prSet loTypeId="urn:microsoft.com/office/officeart/2005/8/layout/hProcess11" loCatId="process" qsTypeId="urn:microsoft.com/office/officeart/2005/8/quickstyle/simple1" qsCatId="simple" csTypeId="urn:microsoft.com/office/officeart/2005/8/colors/accent1_2" csCatId="accent1" phldr="1"/>
      <dgm:spPr/>
    </dgm:pt>
    <dgm:pt modelId="{D756E16C-B153-45A2-A865-954A8182D172}">
      <dgm:prSet phldrT="[Text]"/>
      <dgm:spPr/>
      <dgm:t>
        <a:bodyPr/>
        <a:lstStyle/>
        <a:p>
          <a:r>
            <a:rPr lang="en-US" dirty="0" smtClean="0"/>
            <a:t>GPT-1</a:t>
          </a:r>
          <a:endParaRPr lang="en-US" dirty="0"/>
        </a:p>
      </dgm:t>
    </dgm:pt>
    <dgm:pt modelId="{5FC6BB19-8E94-412B-8EB5-5EB0C825D583}" type="parTrans" cxnId="{B45C3EAD-BC6A-490C-87C6-79801E11A952}">
      <dgm:prSet/>
      <dgm:spPr/>
      <dgm:t>
        <a:bodyPr/>
        <a:lstStyle/>
        <a:p>
          <a:endParaRPr lang="en-US"/>
        </a:p>
      </dgm:t>
    </dgm:pt>
    <dgm:pt modelId="{76967C1D-B722-43BD-AE8D-EF8F62C5140C}" type="sibTrans" cxnId="{B45C3EAD-BC6A-490C-87C6-79801E11A952}">
      <dgm:prSet/>
      <dgm:spPr/>
      <dgm:t>
        <a:bodyPr/>
        <a:lstStyle/>
        <a:p>
          <a:endParaRPr lang="en-US"/>
        </a:p>
      </dgm:t>
    </dgm:pt>
    <dgm:pt modelId="{9F08961A-0E38-4BC3-A339-0A1B7C91111C}">
      <dgm:prSet phldrT="[Text]"/>
      <dgm:spPr/>
      <dgm:t>
        <a:bodyPr/>
        <a:lstStyle/>
        <a:p>
          <a:r>
            <a:rPr lang="en-US" dirty="0" smtClean="0"/>
            <a:t>GPT-2</a:t>
          </a:r>
          <a:endParaRPr lang="en-US" dirty="0"/>
        </a:p>
      </dgm:t>
    </dgm:pt>
    <dgm:pt modelId="{C5194255-4F23-4554-A61B-A2F5924BBCDF}" type="parTrans" cxnId="{BF4C42FD-87DF-4801-B855-63CA3E7C92BA}">
      <dgm:prSet/>
      <dgm:spPr/>
      <dgm:t>
        <a:bodyPr/>
        <a:lstStyle/>
        <a:p>
          <a:endParaRPr lang="en-US"/>
        </a:p>
      </dgm:t>
    </dgm:pt>
    <dgm:pt modelId="{25D43668-CF19-4054-ACBF-5D2ADBBBE1CF}" type="sibTrans" cxnId="{BF4C42FD-87DF-4801-B855-63CA3E7C92BA}">
      <dgm:prSet/>
      <dgm:spPr/>
      <dgm:t>
        <a:bodyPr/>
        <a:lstStyle/>
        <a:p>
          <a:endParaRPr lang="en-US"/>
        </a:p>
      </dgm:t>
    </dgm:pt>
    <dgm:pt modelId="{89F44F46-887B-4474-97B0-573E127EEF53}">
      <dgm:prSet phldrT="[Text]"/>
      <dgm:spPr/>
      <dgm:t>
        <a:bodyPr/>
        <a:lstStyle/>
        <a:p>
          <a:r>
            <a:rPr lang="en-US" dirty="0" smtClean="0"/>
            <a:t>GPT-3</a:t>
          </a:r>
          <a:endParaRPr lang="en-US" dirty="0"/>
        </a:p>
      </dgm:t>
    </dgm:pt>
    <dgm:pt modelId="{E656DDDB-7DE2-48B2-86DC-A7E86509050B}" type="parTrans" cxnId="{624D0F45-AE88-48F4-8D50-D6862C4CAF90}">
      <dgm:prSet/>
      <dgm:spPr/>
      <dgm:t>
        <a:bodyPr/>
        <a:lstStyle/>
        <a:p>
          <a:endParaRPr lang="en-US"/>
        </a:p>
      </dgm:t>
    </dgm:pt>
    <dgm:pt modelId="{7BF16233-A20B-48A9-A6C6-099C5F597D02}" type="sibTrans" cxnId="{624D0F45-AE88-48F4-8D50-D6862C4CAF90}">
      <dgm:prSet/>
      <dgm:spPr/>
      <dgm:t>
        <a:bodyPr/>
        <a:lstStyle/>
        <a:p>
          <a:endParaRPr lang="en-US"/>
        </a:p>
      </dgm:t>
    </dgm:pt>
    <dgm:pt modelId="{CB2C20D2-2BA6-408F-90A2-9CF1698920D1}">
      <dgm:prSet phldrT="[Text]"/>
      <dgm:spPr/>
      <dgm:t>
        <a:bodyPr/>
        <a:lstStyle/>
        <a:p>
          <a:r>
            <a:rPr lang="en-US" dirty="0" smtClean="0"/>
            <a:t>June’18</a:t>
          </a:r>
          <a:endParaRPr lang="en-US" dirty="0"/>
        </a:p>
      </dgm:t>
    </dgm:pt>
    <dgm:pt modelId="{A5FF79DE-F9C4-4068-88D2-C1FA3EF15762}" type="parTrans" cxnId="{8911794B-C04A-43F3-8FD9-94A092BF95C0}">
      <dgm:prSet/>
      <dgm:spPr/>
      <dgm:t>
        <a:bodyPr/>
        <a:lstStyle/>
        <a:p>
          <a:endParaRPr lang="en-US"/>
        </a:p>
      </dgm:t>
    </dgm:pt>
    <dgm:pt modelId="{9584BB7A-9679-4E45-A50A-65AFF4FE42D1}" type="sibTrans" cxnId="{8911794B-C04A-43F3-8FD9-94A092BF95C0}">
      <dgm:prSet/>
      <dgm:spPr/>
      <dgm:t>
        <a:bodyPr/>
        <a:lstStyle/>
        <a:p>
          <a:endParaRPr lang="en-US"/>
        </a:p>
      </dgm:t>
    </dgm:pt>
    <dgm:pt modelId="{D68591F2-1827-4218-BA9B-2BC79340B484}">
      <dgm:prSet phldrT="[Text]"/>
      <dgm:spPr/>
      <dgm:t>
        <a:bodyPr/>
        <a:lstStyle/>
        <a:p>
          <a:r>
            <a:rPr lang="en-US" dirty="0" smtClean="0"/>
            <a:t>Feb’19</a:t>
          </a:r>
          <a:endParaRPr lang="en-US" dirty="0"/>
        </a:p>
      </dgm:t>
    </dgm:pt>
    <dgm:pt modelId="{FA221EEF-ED15-4C39-AC9C-F7524C0C9970}" type="parTrans" cxnId="{C9F7362C-E715-49BB-9EF8-259B91073CD0}">
      <dgm:prSet/>
      <dgm:spPr/>
      <dgm:t>
        <a:bodyPr/>
        <a:lstStyle/>
        <a:p>
          <a:endParaRPr lang="en-US"/>
        </a:p>
      </dgm:t>
    </dgm:pt>
    <dgm:pt modelId="{19B33819-51BA-4961-A83D-B1892C1A11BB}" type="sibTrans" cxnId="{C9F7362C-E715-49BB-9EF8-259B91073CD0}">
      <dgm:prSet/>
      <dgm:spPr/>
      <dgm:t>
        <a:bodyPr/>
        <a:lstStyle/>
        <a:p>
          <a:endParaRPr lang="en-US"/>
        </a:p>
      </dgm:t>
    </dgm:pt>
    <dgm:pt modelId="{75A9817D-55A3-4566-B49F-FD239F926230}">
      <dgm:prSet phldrT="[Text]"/>
      <dgm:spPr/>
      <dgm:t>
        <a:bodyPr/>
        <a:lstStyle/>
        <a:p>
          <a:r>
            <a:rPr lang="en-US" dirty="0" smtClean="0"/>
            <a:t>May’20</a:t>
          </a:r>
          <a:endParaRPr lang="en-US" dirty="0"/>
        </a:p>
      </dgm:t>
    </dgm:pt>
    <dgm:pt modelId="{9CEEA67C-DCDB-4623-AA13-8B8A780BCBF9}" type="parTrans" cxnId="{F4E07171-AC2F-4DE0-9883-61FE5636A69D}">
      <dgm:prSet/>
      <dgm:spPr/>
      <dgm:t>
        <a:bodyPr/>
        <a:lstStyle/>
        <a:p>
          <a:endParaRPr lang="en-US"/>
        </a:p>
      </dgm:t>
    </dgm:pt>
    <dgm:pt modelId="{DE4BF9F8-A461-4AED-BA58-575E7C003505}" type="sibTrans" cxnId="{F4E07171-AC2F-4DE0-9883-61FE5636A69D}">
      <dgm:prSet/>
      <dgm:spPr/>
      <dgm:t>
        <a:bodyPr/>
        <a:lstStyle/>
        <a:p>
          <a:endParaRPr lang="en-US"/>
        </a:p>
      </dgm:t>
    </dgm:pt>
    <dgm:pt modelId="{0E034C1E-9A45-4C84-98C0-41127D41E616}">
      <dgm:prSet phldrT="[Text]"/>
      <dgm:spPr/>
      <dgm:t>
        <a:bodyPr/>
        <a:lstStyle/>
        <a:p>
          <a:r>
            <a:rPr lang="en-US" dirty="0" err="1" smtClean="0"/>
            <a:t>InstructGPT</a:t>
          </a:r>
          <a:endParaRPr lang="en-US" dirty="0"/>
        </a:p>
      </dgm:t>
    </dgm:pt>
    <dgm:pt modelId="{620F2445-1C35-45DE-B8B2-0A3ECD67B929}" type="parTrans" cxnId="{FF6486C9-4BF0-4F4C-BF90-821524FED774}">
      <dgm:prSet/>
      <dgm:spPr/>
      <dgm:t>
        <a:bodyPr/>
        <a:lstStyle/>
        <a:p>
          <a:endParaRPr lang="en-US"/>
        </a:p>
      </dgm:t>
    </dgm:pt>
    <dgm:pt modelId="{D3A2ED72-D50D-4DBC-A84C-5F3476956853}" type="sibTrans" cxnId="{FF6486C9-4BF0-4F4C-BF90-821524FED774}">
      <dgm:prSet/>
      <dgm:spPr/>
      <dgm:t>
        <a:bodyPr/>
        <a:lstStyle/>
        <a:p>
          <a:endParaRPr lang="en-US"/>
        </a:p>
      </dgm:t>
    </dgm:pt>
    <dgm:pt modelId="{C863836B-1B9F-4145-B724-B571BAE931AE}">
      <dgm:prSet phldrT="[Text]"/>
      <dgm:spPr/>
      <dgm:t>
        <a:bodyPr/>
        <a:lstStyle/>
        <a:p>
          <a:r>
            <a:rPr lang="en-US" dirty="0" smtClean="0"/>
            <a:t>Mar’22</a:t>
          </a:r>
          <a:endParaRPr lang="en-US" dirty="0"/>
        </a:p>
      </dgm:t>
    </dgm:pt>
    <dgm:pt modelId="{4FFFF705-2AF5-4A93-8160-4B93A7A983ED}" type="parTrans" cxnId="{15EF51A1-FBE6-4BC6-B14B-9D2754A813BE}">
      <dgm:prSet/>
      <dgm:spPr/>
      <dgm:t>
        <a:bodyPr/>
        <a:lstStyle/>
        <a:p>
          <a:endParaRPr lang="en-US"/>
        </a:p>
      </dgm:t>
    </dgm:pt>
    <dgm:pt modelId="{9DA0C536-5D4F-4378-B64F-BA8F4F71D1EB}" type="sibTrans" cxnId="{15EF51A1-FBE6-4BC6-B14B-9D2754A813BE}">
      <dgm:prSet/>
      <dgm:spPr/>
      <dgm:t>
        <a:bodyPr/>
        <a:lstStyle/>
        <a:p>
          <a:endParaRPr lang="en-US"/>
        </a:p>
      </dgm:t>
    </dgm:pt>
    <dgm:pt modelId="{0C0DE817-3C91-45C1-9142-974300D8EEF3}">
      <dgm:prSet phldrT="[Text]"/>
      <dgm:spPr/>
      <dgm:t>
        <a:bodyPr/>
        <a:lstStyle/>
        <a:p>
          <a:r>
            <a:rPr lang="en-US" dirty="0" err="1" smtClean="0"/>
            <a:t>ChatGPT</a:t>
          </a:r>
          <a:endParaRPr lang="en-US" dirty="0"/>
        </a:p>
      </dgm:t>
    </dgm:pt>
    <dgm:pt modelId="{53D85C5A-3E7A-44C6-900E-108D758E3C58}" type="parTrans" cxnId="{45D05D15-42D1-45D7-9822-B19EFDAD665F}">
      <dgm:prSet/>
      <dgm:spPr/>
      <dgm:t>
        <a:bodyPr/>
        <a:lstStyle/>
        <a:p>
          <a:endParaRPr lang="en-US"/>
        </a:p>
      </dgm:t>
    </dgm:pt>
    <dgm:pt modelId="{6B7911C9-DD33-42C1-BFC8-69B461A4A3C4}" type="sibTrans" cxnId="{45D05D15-42D1-45D7-9822-B19EFDAD665F}">
      <dgm:prSet/>
      <dgm:spPr/>
      <dgm:t>
        <a:bodyPr/>
        <a:lstStyle/>
        <a:p>
          <a:endParaRPr lang="en-US"/>
        </a:p>
      </dgm:t>
    </dgm:pt>
    <dgm:pt modelId="{203A6E14-8BE5-482D-B760-8362DCB4A354}">
      <dgm:prSet phldrT="[Text]"/>
      <dgm:spPr/>
      <dgm:t>
        <a:bodyPr/>
        <a:lstStyle/>
        <a:p>
          <a:r>
            <a:rPr lang="en-US" dirty="0" smtClean="0"/>
            <a:t>Nov’22</a:t>
          </a:r>
          <a:endParaRPr lang="en-US" dirty="0"/>
        </a:p>
      </dgm:t>
    </dgm:pt>
    <dgm:pt modelId="{41B4D44D-07E4-4CF8-BA05-A0D9D7A0D1AF}" type="parTrans" cxnId="{9F287272-B35B-4419-9172-3C9ECAC694BE}">
      <dgm:prSet/>
      <dgm:spPr/>
      <dgm:t>
        <a:bodyPr/>
        <a:lstStyle/>
        <a:p>
          <a:endParaRPr lang="en-US"/>
        </a:p>
      </dgm:t>
    </dgm:pt>
    <dgm:pt modelId="{7F179B86-DC36-4BB4-9C11-E90B2D4B26EC}" type="sibTrans" cxnId="{9F287272-B35B-4419-9172-3C9ECAC694BE}">
      <dgm:prSet/>
      <dgm:spPr/>
      <dgm:t>
        <a:bodyPr/>
        <a:lstStyle/>
        <a:p>
          <a:endParaRPr lang="en-US"/>
        </a:p>
      </dgm:t>
    </dgm:pt>
    <dgm:pt modelId="{A90E2606-618D-4440-96A4-D14C9A8B6EA6}" type="pres">
      <dgm:prSet presAssocID="{006FA7DC-EE53-45EF-A4C7-783211489053}" presName="Name0" presStyleCnt="0">
        <dgm:presLayoutVars>
          <dgm:dir/>
          <dgm:resizeHandles val="exact"/>
        </dgm:presLayoutVars>
      </dgm:prSet>
      <dgm:spPr/>
    </dgm:pt>
    <dgm:pt modelId="{EB5DEB1D-D7F7-44FE-84AC-629C6C71462C}" type="pres">
      <dgm:prSet presAssocID="{006FA7DC-EE53-45EF-A4C7-783211489053}" presName="arrow" presStyleLbl="bgShp" presStyleIdx="0" presStyleCnt="1"/>
      <dgm:spPr>
        <a:solidFill>
          <a:srgbClr val="7030A0"/>
        </a:solidFill>
      </dgm:spPr>
    </dgm:pt>
    <dgm:pt modelId="{3F252917-6084-42FE-B9A8-74841D18006E}" type="pres">
      <dgm:prSet presAssocID="{006FA7DC-EE53-45EF-A4C7-783211489053}" presName="points" presStyleCnt="0"/>
      <dgm:spPr/>
    </dgm:pt>
    <dgm:pt modelId="{15EC2C81-827E-46A9-9703-2B7061460519}" type="pres">
      <dgm:prSet presAssocID="{D756E16C-B153-45A2-A865-954A8182D172}" presName="compositeA" presStyleCnt="0"/>
      <dgm:spPr/>
    </dgm:pt>
    <dgm:pt modelId="{021DCA4C-5F6A-4652-AE62-3B9F43A4AE23}" type="pres">
      <dgm:prSet presAssocID="{D756E16C-B153-45A2-A865-954A8182D172}" presName="textA" presStyleLbl="revTx" presStyleIdx="0" presStyleCnt="5">
        <dgm:presLayoutVars>
          <dgm:bulletEnabled val="1"/>
        </dgm:presLayoutVars>
      </dgm:prSet>
      <dgm:spPr/>
      <dgm:t>
        <a:bodyPr/>
        <a:lstStyle/>
        <a:p>
          <a:endParaRPr lang="en-US"/>
        </a:p>
      </dgm:t>
    </dgm:pt>
    <dgm:pt modelId="{15A4FB4E-336D-4E45-8B39-699617A82D8F}" type="pres">
      <dgm:prSet presAssocID="{D756E16C-B153-45A2-A865-954A8182D172}" presName="circleA" presStyleLbl="node1" presStyleIdx="0" presStyleCnt="5"/>
      <dgm:spPr>
        <a:solidFill>
          <a:schemeClr val="accent2"/>
        </a:solidFill>
      </dgm:spPr>
    </dgm:pt>
    <dgm:pt modelId="{F7BF56D2-93FD-49B6-A2A5-B571F7CEAF44}" type="pres">
      <dgm:prSet presAssocID="{D756E16C-B153-45A2-A865-954A8182D172}" presName="spaceA" presStyleCnt="0"/>
      <dgm:spPr/>
    </dgm:pt>
    <dgm:pt modelId="{1767C318-2597-4BA0-B78E-06B6549340C0}" type="pres">
      <dgm:prSet presAssocID="{76967C1D-B722-43BD-AE8D-EF8F62C5140C}" presName="space" presStyleCnt="0"/>
      <dgm:spPr/>
    </dgm:pt>
    <dgm:pt modelId="{959E92DE-5D6E-4023-9D6C-A05E577E434E}" type="pres">
      <dgm:prSet presAssocID="{9F08961A-0E38-4BC3-A339-0A1B7C91111C}" presName="compositeB" presStyleCnt="0"/>
      <dgm:spPr/>
    </dgm:pt>
    <dgm:pt modelId="{0EF0FAD4-4C3A-492C-88E4-7AF4F282F78E}" type="pres">
      <dgm:prSet presAssocID="{9F08961A-0E38-4BC3-A339-0A1B7C91111C}" presName="textB" presStyleLbl="revTx" presStyleIdx="1" presStyleCnt="5">
        <dgm:presLayoutVars>
          <dgm:bulletEnabled val="1"/>
        </dgm:presLayoutVars>
      </dgm:prSet>
      <dgm:spPr/>
    </dgm:pt>
    <dgm:pt modelId="{8D51F808-DB20-4EFF-B0C9-88A0A0E93953}" type="pres">
      <dgm:prSet presAssocID="{9F08961A-0E38-4BC3-A339-0A1B7C91111C}" presName="circleB" presStyleLbl="node1" presStyleIdx="1" presStyleCnt="5"/>
      <dgm:spPr>
        <a:solidFill>
          <a:schemeClr val="accent2"/>
        </a:solidFill>
      </dgm:spPr>
    </dgm:pt>
    <dgm:pt modelId="{FF93AD06-A557-42F1-AC34-067DFBE353C5}" type="pres">
      <dgm:prSet presAssocID="{9F08961A-0E38-4BC3-A339-0A1B7C91111C}" presName="spaceB" presStyleCnt="0"/>
      <dgm:spPr/>
    </dgm:pt>
    <dgm:pt modelId="{4F541CA4-AA35-4262-9E79-ACB23B294FD9}" type="pres">
      <dgm:prSet presAssocID="{25D43668-CF19-4054-ACBF-5D2ADBBBE1CF}" presName="space" presStyleCnt="0"/>
      <dgm:spPr/>
    </dgm:pt>
    <dgm:pt modelId="{FAA3CF1A-FD9C-42FA-8F53-23F66622E6B2}" type="pres">
      <dgm:prSet presAssocID="{89F44F46-887B-4474-97B0-573E127EEF53}" presName="compositeA" presStyleCnt="0"/>
      <dgm:spPr/>
    </dgm:pt>
    <dgm:pt modelId="{46605F61-997F-4633-98AC-75CB96B19625}" type="pres">
      <dgm:prSet presAssocID="{89F44F46-887B-4474-97B0-573E127EEF53}" presName="textA" presStyleLbl="revTx" presStyleIdx="2" presStyleCnt="5">
        <dgm:presLayoutVars>
          <dgm:bulletEnabled val="1"/>
        </dgm:presLayoutVars>
      </dgm:prSet>
      <dgm:spPr/>
      <dgm:t>
        <a:bodyPr/>
        <a:lstStyle/>
        <a:p>
          <a:endParaRPr lang="en-US"/>
        </a:p>
      </dgm:t>
    </dgm:pt>
    <dgm:pt modelId="{9D9F2F97-71B0-421E-8D2C-60576551A091}" type="pres">
      <dgm:prSet presAssocID="{89F44F46-887B-4474-97B0-573E127EEF53}" presName="circleA" presStyleLbl="node1" presStyleIdx="2" presStyleCnt="5"/>
      <dgm:spPr>
        <a:solidFill>
          <a:schemeClr val="accent2"/>
        </a:solidFill>
      </dgm:spPr>
    </dgm:pt>
    <dgm:pt modelId="{7DE87D20-663D-48A9-97D8-67E57FDC3673}" type="pres">
      <dgm:prSet presAssocID="{89F44F46-887B-4474-97B0-573E127EEF53}" presName="spaceA" presStyleCnt="0"/>
      <dgm:spPr/>
    </dgm:pt>
    <dgm:pt modelId="{3A99D7D8-F5D3-4018-AFF0-6CFEE43A377E}" type="pres">
      <dgm:prSet presAssocID="{7BF16233-A20B-48A9-A6C6-099C5F597D02}" presName="space" presStyleCnt="0"/>
      <dgm:spPr/>
    </dgm:pt>
    <dgm:pt modelId="{E12F4501-DE28-4719-BDD7-D1DFC4910D81}" type="pres">
      <dgm:prSet presAssocID="{0E034C1E-9A45-4C84-98C0-41127D41E616}" presName="compositeB" presStyleCnt="0"/>
      <dgm:spPr/>
    </dgm:pt>
    <dgm:pt modelId="{5543CEA3-D850-4214-BB15-730C38AEDD92}" type="pres">
      <dgm:prSet presAssocID="{0E034C1E-9A45-4C84-98C0-41127D41E616}" presName="textB" presStyleLbl="revTx" presStyleIdx="3" presStyleCnt="5">
        <dgm:presLayoutVars>
          <dgm:bulletEnabled val="1"/>
        </dgm:presLayoutVars>
      </dgm:prSet>
      <dgm:spPr/>
      <dgm:t>
        <a:bodyPr/>
        <a:lstStyle/>
        <a:p>
          <a:endParaRPr lang="en-US"/>
        </a:p>
      </dgm:t>
    </dgm:pt>
    <dgm:pt modelId="{E7D3FF8C-E3EC-4695-954D-6D1234ED6F4C}" type="pres">
      <dgm:prSet presAssocID="{0E034C1E-9A45-4C84-98C0-41127D41E616}" presName="circleB" presStyleLbl="node1" presStyleIdx="3" presStyleCnt="5"/>
      <dgm:spPr>
        <a:solidFill>
          <a:schemeClr val="accent2"/>
        </a:solidFill>
      </dgm:spPr>
    </dgm:pt>
    <dgm:pt modelId="{C08CE252-4E45-4CA7-B6BE-8EF4BB01DCF8}" type="pres">
      <dgm:prSet presAssocID="{0E034C1E-9A45-4C84-98C0-41127D41E616}" presName="spaceB" presStyleCnt="0"/>
      <dgm:spPr/>
    </dgm:pt>
    <dgm:pt modelId="{952C95A4-FFB2-489C-91FC-74BDAEEBA0F7}" type="pres">
      <dgm:prSet presAssocID="{D3A2ED72-D50D-4DBC-A84C-5F3476956853}" presName="space" presStyleCnt="0"/>
      <dgm:spPr/>
    </dgm:pt>
    <dgm:pt modelId="{7FC68372-9B46-407D-94CE-4F7AFA2AFAED}" type="pres">
      <dgm:prSet presAssocID="{0C0DE817-3C91-45C1-9142-974300D8EEF3}" presName="compositeA" presStyleCnt="0"/>
      <dgm:spPr/>
    </dgm:pt>
    <dgm:pt modelId="{E7C25759-24ED-4C24-AC86-0A4E7B24558B}" type="pres">
      <dgm:prSet presAssocID="{0C0DE817-3C91-45C1-9142-974300D8EEF3}" presName="textA" presStyleLbl="revTx" presStyleIdx="4" presStyleCnt="5">
        <dgm:presLayoutVars>
          <dgm:bulletEnabled val="1"/>
        </dgm:presLayoutVars>
      </dgm:prSet>
      <dgm:spPr/>
      <dgm:t>
        <a:bodyPr/>
        <a:lstStyle/>
        <a:p>
          <a:endParaRPr lang="en-US"/>
        </a:p>
      </dgm:t>
    </dgm:pt>
    <dgm:pt modelId="{4484F70A-9448-41F5-A382-156B285ED531}" type="pres">
      <dgm:prSet presAssocID="{0C0DE817-3C91-45C1-9142-974300D8EEF3}" presName="circleA" presStyleLbl="node1" presStyleIdx="4" presStyleCnt="5"/>
      <dgm:spPr>
        <a:solidFill>
          <a:schemeClr val="accent2"/>
        </a:solidFill>
      </dgm:spPr>
    </dgm:pt>
    <dgm:pt modelId="{F7360103-3044-427A-9CAA-4C274CC5A1FE}" type="pres">
      <dgm:prSet presAssocID="{0C0DE817-3C91-45C1-9142-974300D8EEF3}" presName="spaceA" presStyleCnt="0"/>
      <dgm:spPr/>
    </dgm:pt>
  </dgm:ptLst>
  <dgm:cxnLst>
    <dgm:cxn modelId="{4748556F-4110-45B8-970A-510BFC34BD9E}" type="presOf" srcId="{0E034C1E-9A45-4C84-98C0-41127D41E616}" destId="{5543CEA3-D850-4214-BB15-730C38AEDD92}" srcOrd="0" destOrd="0" presId="urn:microsoft.com/office/officeart/2005/8/layout/hProcess11"/>
    <dgm:cxn modelId="{4227FBFE-1058-4627-AFC2-D4DF63473BC1}" type="presOf" srcId="{89F44F46-887B-4474-97B0-573E127EEF53}" destId="{46605F61-997F-4633-98AC-75CB96B19625}" srcOrd="0" destOrd="0" presId="urn:microsoft.com/office/officeart/2005/8/layout/hProcess11"/>
    <dgm:cxn modelId="{A1A23DCC-B2FA-4706-AE19-15A5E7477609}" type="presOf" srcId="{75A9817D-55A3-4566-B49F-FD239F926230}" destId="{46605F61-997F-4633-98AC-75CB96B19625}" srcOrd="0" destOrd="1" presId="urn:microsoft.com/office/officeart/2005/8/layout/hProcess11"/>
    <dgm:cxn modelId="{9F287272-B35B-4419-9172-3C9ECAC694BE}" srcId="{0C0DE817-3C91-45C1-9142-974300D8EEF3}" destId="{203A6E14-8BE5-482D-B760-8362DCB4A354}" srcOrd="0" destOrd="0" parTransId="{41B4D44D-07E4-4CF8-BA05-A0D9D7A0D1AF}" sibTransId="{7F179B86-DC36-4BB4-9C11-E90B2D4B26EC}"/>
    <dgm:cxn modelId="{AED1FD06-F353-476D-93EA-023AC9FB1055}" type="presOf" srcId="{CB2C20D2-2BA6-408F-90A2-9CF1698920D1}" destId="{021DCA4C-5F6A-4652-AE62-3B9F43A4AE23}" srcOrd="0" destOrd="1" presId="urn:microsoft.com/office/officeart/2005/8/layout/hProcess11"/>
    <dgm:cxn modelId="{87B33DF8-7079-4C93-B59F-9E2F772EC60F}" type="presOf" srcId="{006FA7DC-EE53-45EF-A4C7-783211489053}" destId="{A90E2606-618D-4440-96A4-D14C9A8B6EA6}" srcOrd="0" destOrd="0" presId="urn:microsoft.com/office/officeart/2005/8/layout/hProcess11"/>
    <dgm:cxn modelId="{6F556087-1260-4CF9-B16F-7AA50DE49713}" type="presOf" srcId="{C863836B-1B9F-4145-B724-B571BAE931AE}" destId="{5543CEA3-D850-4214-BB15-730C38AEDD92}" srcOrd="0" destOrd="1" presId="urn:microsoft.com/office/officeart/2005/8/layout/hProcess11"/>
    <dgm:cxn modelId="{1B77DA10-CEC6-4ADA-AE0E-D41E24A813CB}" type="presOf" srcId="{D756E16C-B153-45A2-A865-954A8182D172}" destId="{021DCA4C-5F6A-4652-AE62-3B9F43A4AE23}" srcOrd="0" destOrd="0" presId="urn:microsoft.com/office/officeart/2005/8/layout/hProcess11"/>
    <dgm:cxn modelId="{624D0F45-AE88-48F4-8D50-D6862C4CAF90}" srcId="{006FA7DC-EE53-45EF-A4C7-783211489053}" destId="{89F44F46-887B-4474-97B0-573E127EEF53}" srcOrd="2" destOrd="0" parTransId="{E656DDDB-7DE2-48B2-86DC-A7E86509050B}" sibTransId="{7BF16233-A20B-48A9-A6C6-099C5F597D02}"/>
    <dgm:cxn modelId="{8697495D-8B6E-417C-8EED-4A056281BD1C}" type="presOf" srcId="{0C0DE817-3C91-45C1-9142-974300D8EEF3}" destId="{E7C25759-24ED-4C24-AC86-0A4E7B24558B}" srcOrd="0" destOrd="0" presId="urn:microsoft.com/office/officeart/2005/8/layout/hProcess11"/>
    <dgm:cxn modelId="{6B66DF33-E45F-4A40-A75D-5FBE3A2C24D7}" type="presOf" srcId="{203A6E14-8BE5-482D-B760-8362DCB4A354}" destId="{E7C25759-24ED-4C24-AC86-0A4E7B24558B}" srcOrd="0" destOrd="1" presId="urn:microsoft.com/office/officeart/2005/8/layout/hProcess11"/>
    <dgm:cxn modelId="{FF6486C9-4BF0-4F4C-BF90-821524FED774}" srcId="{006FA7DC-EE53-45EF-A4C7-783211489053}" destId="{0E034C1E-9A45-4C84-98C0-41127D41E616}" srcOrd="3" destOrd="0" parTransId="{620F2445-1C35-45DE-B8B2-0A3ECD67B929}" sibTransId="{D3A2ED72-D50D-4DBC-A84C-5F3476956853}"/>
    <dgm:cxn modelId="{E098AF97-DA0F-446B-A56F-7ED6B1820EE0}" type="presOf" srcId="{D68591F2-1827-4218-BA9B-2BC79340B484}" destId="{0EF0FAD4-4C3A-492C-88E4-7AF4F282F78E}" srcOrd="0" destOrd="1" presId="urn:microsoft.com/office/officeart/2005/8/layout/hProcess11"/>
    <dgm:cxn modelId="{15EF51A1-FBE6-4BC6-B14B-9D2754A813BE}" srcId="{0E034C1E-9A45-4C84-98C0-41127D41E616}" destId="{C863836B-1B9F-4145-B724-B571BAE931AE}" srcOrd="0" destOrd="0" parTransId="{4FFFF705-2AF5-4A93-8160-4B93A7A983ED}" sibTransId="{9DA0C536-5D4F-4378-B64F-BA8F4F71D1EB}"/>
    <dgm:cxn modelId="{A0086DFD-341F-4ACB-90B8-255828834325}" type="presOf" srcId="{9F08961A-0E38-4BC3-A339-0A1B7C91111C}" destId="{0EF0FAD4-4C3A-492C-88E4-7AF4F282F78E}" srcOrd="0" destOrd="0" presId="urn:microsoft.com/office/officeart/2005/8/layout/hProcess11"/>
    <dgm:cxn modelId="{BF4C42FD-87DF-4801-B855-63CA3E7C92BA}" srcId="{006FA7DC-EE53-45EF-A4C7-783211489053}" destId="{9F08961A-0E38-4BC3-A339-0A1B7C91111C}" srcOrd="1" destOrd="0" parTransId="{C5194255-4F23-4554-A61B-A2F5924BBCDF}" sibTransId="{25D43668-CF19-4054-ACBF-5D2ADBBBE1CF}"/>
    <dgm:cxn modelId="{45D05D15-42D1-45D7-9822-B19EFDAD665F}" srcId="{006FA7DC-EE53-45EF-A4C7-783211489053}" destId="{0C0DE817-3C91-45C1-9142-974300D8EEF3}" srcOrd="4" destOrd="0" parTransId="{53D85C5A-3E7A-44C6-900E-108D758E3C58}" sibTransId="{6B7911C9-DD33-42C1-BFC8-69B461A4A3C4}"/>
    <dgm:cxn modelId="{F4E07171-AC2F-4DE0-9883-61FE5636A69D}" srcId="{89F44F46-887B-4474-97B0-573E127EEF53}" destId="{75A9817D-55A3-4566-B49F-FD239F926230}" srcOrd="0" destOrd="0" parTransId="{9CEEA67C-DCDB-4623-AA13-8B8A780BCBF9}" sibTransId="{DE4BF9F8-A461-4AED-BA58-575E7C003505}"/>
    <dgm:cxn modelId="{B45C3EAD-BC6A-490C-87C6-79801E11A952}" srcId="{006FA7DC-EE53-45EF-A4C7-783211489053}" destId="{D756E16C-B153-45A2-A865-954A8182D172}" srcOrd="0" destOrd="0" parTransId="{5FC6BB19-8E94-412B-8EB5-5EB0C825D583}" sibTransId="{76967C1D-B722-43BD-AE8D-EF8F62C5140C}"/>
    <dgm:cxn modelId="{C9F7362C-E715-49BB-9EF8-259B91073CD0}" srcId="{9F08961A-0E38-4BC3-A339-0A1B7C91111C}" destId="{D68591F2-1827-4218-BA9B-2BC79340B484}" srcOrd="0" destOrd="0" parTransId="{FA221EEF-ED15-4C39-AC9C-F7524C0C9970}" sibTransId="{19B33819-51BA-4961-A83D-B1892C1A11BB}"/>
    <dgm:cxn modelId="{8911794B-C04A-43F3-8FD9-94A092BF95C0}" srcId="{D756E16C-B153-45A2-A865-954A8182D172}" destId="{CB2C20D2-2BA6-408F-90A2-9CF1698920D1}" srcOrd="0" destOrd="0" parTransId="{A5FF79DE-F9C4-4068-88D2-C1FA3EF15762}" sibTransId="{9584BB7A-9679-4E45-A50A-65AFF4FE42D1}"/>
    <dgm:cxn modelId="{287106E6-F7DF-4C2B-A0E6-58C546142A4E}" type="presParOf" srcId="{A90E2606-618D-4440-96A4-D14C9A8B6EA6}" destId="{EB5DEB1D-D7F7-44FE-84AC-629C6C71462C}" srcOrd="0" destOrd="0" presId="urn:microsoft.com/office/officeart/2005/8/layout/hProcess11"/>
    <dgm:cxn modelId="{2B4426A8-A23C-46E5-AFFC-3E410DD99C28}" type="presParOf" srcId="{A90E2606-618D-4440-96A4-D14C9A8B6EA6}" destId="{3F252917-6084-42FE-B9A8-74841D18006E}" srcOrd="1" destOrd="0" presId="urn:microsoft.com/office/officeart/2005/8/layout/hProcess11"/>
    <dgm:cxn modelId="{7361263C-F53E-4E18-A027-15BE6AF0CDF7}" type="presParOf" srcId="{3F252917-6084-42FE-B9A8-74841D18006E}" destId="{15EC2C81-827E-46A9-9703-2B7061460519}" srcOrd="0" destOrd="0" presId="urn:microsoft.com/office/officeart/2005/8/layout/hProcess11"/>
    <dgm:cxn modelId="{E9C0F5CF-6E17-4633-95CD-23F47054AD68}" type="presParOf" srcId="{15EC2C81-827E-46A9-9703-2B7061460519}" destId="{021DCA4C-5F6A-4652-AE62-3B9F43A4AE23}" srcOrd="0" destOrd="0" presId="urn:microsoft.com/office/officeart/2005/8/layout/hProcess11"/>
    <dgm:cxn modelId="{00C5A0A6-9DEA-4AA0-9248-8DD43E04ABD5}" type="presParOf" srcId="{15EC2C81-827E-46A9-9703-2B7061460519}" destId="{15A4FB4E-336D-4E45-8B39-699617A82D8F}" srcOrd="1" destOrd="0" presId="urn:microsoft.com/office/officeart/2005/8/layout/hProcess11"/>
    <dgm:cxn modelId="{539AB53B-9C4B-4EC3-B103-4835AB46980D}" type="presParOf" srcId="{15EC2C81-827E-46A9-9703-2B7061460519}" destId="{F7BF56D2-93FD-49B6-A2A5-B571F7CEAF44}" srcOrd="2" destOrd="0" presId="urn:microsoft.com/office/officeart/2005/8/layout/hProcess11"/>
    <dgm:cxn modelId="{DB7F9C9A-CB1A-4ACA-8CFA-4DF5F6688913}" type="presParOf" srcId="{3F252917-6084-42FE-B9A8-74841D18006E}" destId="{1767C318-2597-4BA0-B78E-06B6549340C0}" srcOrd="1" destOrd="0" presId="urn:microsoft.com/office/officeart/2005/8/layout/hProcess11"/>
    <dgm:cxn modelId="{5233BB07-31EA-4533-911D-E3A1AB567848}" type="presParOf" srcId="{3F252917-6084-42FE-B9A8-74841D18006E}" destId="{959E92DE-5D6E-4023-9D6C-A05E577E434E}" srcOrd="2" destOrd="0" presId="urn:microsoft.com/office/officeart/2005/8/layout/hProcess11"/>
    <dgm:cxn modelId="{40CEC8F8-97BF-4FC1-A443-29CA4EF2CFED}" type="presParOf" srcId="{959E92DE-5D6E-4023-9D6C-A05E577E434E}" destId="{0EF0FAD4-4C3A-492C-88E4-7AF4F282F78E}" srcOrd="0" destOrd="0" presId="urn:microsoft.com/office/officeart/2005/8/layout/hProcess11"/>
    <dgm:cxn modelId="{DE3E3F14-5A3B-4383-9353-65BC9FCE09FC}" type="presParOf" srcId="{959E92DE-5D6E-4023-9D6C-A05E577E434E}" destId="{8D51F808-DB20-4EFF-B0C9-88A0A0E93953}" srcOrd="1" destOrd="0" presId="urn:microsoft.com/office/officeart/2005/8/layout/hProcess11"/>
    <dgm:cxn modelId="{F80C3112-8F05-4D43-BA0D-39B104C8FF29}" type="presParOf" srcId="{959E92DE-5D6E-4023-9D6C-A05E577E434E}" destId="{FF93AD06-A557-42F1-AC34-067DFBE353C5}" srcOrd="2" destOrd="0" presId="urn:microsoft.com/office/officeart/2005/8/layout/hProcess11"/>
    <dgm:cxn modelId="{8633E54E-C747-4F45-8573-657D07A8181C}" type="presParOf" srcId="{3F252917-6084-42FE-B9A8-74841D18006E}" destId="{4F541CA4-AA35-4262-9E79-ACB23B294FD9}" srcOrd="3" destOrd="0" presId="urn:microsoft.com/office/officeart/2005/8/layout/hProcess11"/>
    <dgm:cxn modelId="{4B2DDBAF-A7E1-4BEB-9B0B-7CA272878FFA}" type="presParOf" srcId="{3F252917-6084-42FE-B9A8-74841D18006E}" destId="{FAA3CF1A-FD9C-42FA-8F53-23F66622E6B2}" srcOrd="4" destOrd="0" presId="urn:microsoft.com/office/officeart/2005/8/layout/hProcess11"/>
    <dgm:cxn modelId="{3B538214-0799-4CC6-A45D-C4984853B03D}" type="presParOf" srcId="{FAA3CF1A-FD9C-42FA-8F53-23F66622E6B2}" destId="{46605F61-997F-4633-98AC-75CB96B19625}" srcOrd="0" destOrd="0" presId="urn:microsoft.com/office/officeart/2005/8/layout/hProcess11"/>
    <dgm:cxn modelId="{E016900B-1BC0-4DD4-9A29-BF0347E922FB}" type="presParOf" srcId="{FAA3CF1A-FD9C-42FA-8F53-23F66622E6B2}" destId="{9D9F2F97-71B0-421E-8D2C-60576551A091}" srcOrd="1" destOrd="0" presId="urn:microsoft.com/office/officeart/2005/8/layout/hProcess11"/>
    <dgm:cxn modelId="{F7CE82BA-6C39-4330-8DE1-610B901405AB}" type="presParOf" srcId="{FAA3CF1A-FD9C-42FA-8F53-23F66622E6B2}" destId="{7DE87D20-663D-48A9-97D8-67E57FDC3673}" srcOrd="2" destOrd="0" presId="urn:microsoft.com/office/officeart/2005/8/layout/hProcess11"/>
    <dgm:cxn modelId="{E7298A5B-4FC2-489E-9033-90E92E822205}" type="presParOf" srcId="{3F252917-6084-42FE-B9A8-74841D18006E}" destId="{3A99D7D8-F5D3-4018-AFF0-6CFEE43A377E}" srcOrd="5" destOrd="0" presId="urn:microsoft.com/office/officeart/2005/8/layout/hProcess11"/>
    <dgm:cxn modelId="{1139F559-F181-4ADD-8A1A-AB0969DE3569}" type="presParOf" srcId="{3F252917-6084-42FE-B9A8-74841D18006E}" destId="{E12F4501-DE28-4719-BDD7-D1DFC4910D81}" srcOrd="6" destOrd="0" presId="urn:microsoft.com/office/officeart/2005/8/layout/hProcess11"/>
    <dgm:cxn modelId="{F0902633-9E28-47A9-A03F-65ABD9659A46}" type="presParOf" srcId="{E12F4501-DE28-4719-BDD7-D1DFC4910D81}" destId="{5543CEA3-D850-4214-BB15-730C38AEDD92}" srcOrd="0" destOrd="0" presId="urn:microsoft.com/office/officeart/2005/8/layout/hProcess11"/>
    <dgm:cxn modelId="{1F3FCA84-BB58-47C5-BEDF-8FB9C024878F}" type="presParOf" srcId="{E12F4501-DE28-4719-BDD7-D1DFC4910D81}" destId="{E7D3FF8C-E3EC-4695-954D-6D1234ED6F4C}" srcOrd="1" destOrd="0" presId="urn:microsoft.com/office/officeart/2005/8/layout/hProcess11"/>
    <dgm:cxn modelId="{3CB55D1C-01F8-4807-A290-480860D40799}" type="presParOf" srcId="{E12F4501-DE28-4719-BDD7-D1DFC4910D81}" destId="{C08CE252-4E45-4CA7-B6BE-8EF4BB01DCF8}" srcOrd="2" destOrd="0" presId="urn:microsoft.com/office/officeart/2005/8/layout/hProcess11"/>
    <dgm:cxn modelId="{29037E15-902D-49B6-AD8A-C2E330C5F4E9}" type="presParOf" srcId="{3F252917-6084-42FE-B9A8-74841D18006E}" destId="{952C95A4-FFB2-489C-91FC-74BDAEEBA0F7}" srcOrd="7" destOrd="0" presId="urn:microsoft.com/office/officeart/2005/8/layout/hProcess11"/>
    <dgm:cxn modelId="{6FB04534-8338-415A-BB45-22B3338D7B25}" type="presParOf" srcId="{3F252917-6084-42FE-B9A8-74841D18006E}" destId="{7FC68372-9B46-407D-94CE-4F7AFA2AFAED}" srcOrd="8" destOrd="0" presId="urn:microsoft.com/office/officeart/2005/8/layout/hProcess11"/>
    <dgm:cxn modelId="{54619462-33C9-42DA-9BFF-48612256974A}" type="presParOf" srcId="{7FC68372-9B46-407D-94CE-4F7AFA2AFAED}" destId="{E7C25759-24ED-4C24-AC86-0A4E7B24558B}" srcOrd="0" destOrd="0" presId="urn:microsoft.com/office/officeart/2005/8/layout/hProcess11"/>
    <dgm:cxn modelId="{CA1FF5EF-D910-431B-BE6C-AD66DF31BBC7}" type="presParOf" srcId="{7FC68372-9B46-407D-94CE-4F7AFA2AFAED}" destId="{4484F70A-9448-41F5-A382-156B285ED531}" srcOrd="1" destOrd="0" presId="urn:microsoft.com/office/officeart/2005/8/layout/hProcess11"/>
    <dgm:cxn modelId="{C3FC11AC-3801-4A6F-8D90-C37BAB26D6BC}" type="presParOf" srcId="{7FC68372-9B46-407D-94CE-4F7AFA2AFAED}" destId="{F7360103-3044-427A-9CAA-4C274CC5A1F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513C5-F909-4E27-A2CC-0865C4626863}">
      <dsp:nvSpPr>
        <dsp:cNvPr id="0" name=""/>
        <dsp:cNvSpPr/>
      </dsp:nvSpPr>
      <dsp:spPr>
        <a:xfrm>
          <a:off x="0" y="2059648"/>
          <a:ext cx="9698635" cy="2746197"/>
        </a:xfrm>
        <a:prstGeom prst="notchedRightArrow">
          <a:avLst/>
        </a:prstGeom>
        <a:solidFill>
          <a:schemeClr val="accent5"/>
        </a:solidFill>
        <a:ln>
          <a:noFill/>
        </a:ln>
        <a:effectLst/>
      </dsp:spPr>
      <dsp:style>
        <a:lnRef idx="0">
          <a:scrgbClr r="0" g="0" b="0"/>
        </a:lnRef>
        <a:fillRef idx="1">
          <a:scrgbClr r="0" g="0" b="0"/>
        </a:fillRef>
        <a:effectRef idx="0">
          <a:scrgbClr r="0" g="0" b="0"/>
        </a:effectRef>
        <a:fontRef idx="minor"/>
      </dsp:style>
    </dsp:sp>
    <dsp:sp modelId="{4DA95C9C-279F-43E1-A19C-237C09838F90}">
      <dsp:nvSpPr>
        <dsp:cNvPr id="0" name=""/>
        <dsp:cNvSpPr/>
      </dsp:nvSpPr>
      <dsp:spPr>
        <a:xfrm>
          <a:off x="2719" y="0"/>
          <a:ext cx="1220659"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Task specific approaches</a:t>
          </a:r>
          <a:endParaRPr lang="en-US" sz="2000" kern="1200" dirty="0"/>
        </a:p>
      </dsp:txBody>
      <dsp:txXfrm>
        <a:off x="2719" y="0"/>
        <a:ext cx="1220659" cy="2746197"/>
      </dsp:txXfrm>
    </dsp:sp>
    <dsp:sp modelId="{C4E19313-E782-4894-819E-0FE7FC64751D}">
      <dsp:nvSpPr>
        <dsp:cNvPr id="0" name=""/>
        <dsp:cNvSpPr/>
      </dsp:nvSpPr>
      <dsp:spPr>
        <a:xfrm>
          <a:off x="269774"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0BDF3-E312-49E9-8002-458511B3B948}">
      <dsp:nvSpPr>
        <dsp:cNvPr id="0" name=""/>
        <dsp:cNvSpPr/>
      </dsp:nvSpPr>
      <dsp:spPr>
        <a:xfrm>
          <a:off x="1274417" y="4119296"/>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Word2vec</a:t>
          </a:r>
        </a:p>
        <a:p>
          <a:pPr lvl="0" algn="ctr" defTabSz="889000">
            <a:lnSpc>
              <a:spcPct val="90000"/>
            </a:lnSpc>
            <a:spcBef>
              <a:spcPct val="0"/>
            </a:spcBef>
            <a:spcAft>
              <a:spcPct val="35000"/>
            </a:spcAft>
          </a:pPr>
          <a:r>
            <a:rPr lang="en-US" sz="2000" kern="1200" dirty="0" smtClean="0"/>
            <a:t>(2013)</a:t>
          </a:r>
          <a:endParaRPr lang="en-US" sz="2000" kern="1200" dirty="0"/>
        </a:p>
      </dsp:txBody>
      <dsp:txXfrm>
        <a:off x="1274417" y="4119296"/>
        <a:ext cx="1020771" cy="2746197"/>
      </dsp:txXfrm>
    </dsp:sp>
    <dsp:sp modelId="{A44F4A6A-8A9D-4495-8884-CD343E63BC52}">
      <dsp:nvSpPr>
        <dsp:cNvPr id="0" name=""/>
        <dsp:cNvSpPr/>
      </dsp:nvSpPr>
      <dsp:spPr>
        <a:xfrm>
          <a:off x="1441528"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AAA08-A7AE-42D2-B855-E1F244A1AEE3}">
      <dsp:nvSpPr>
        <dsp:cNvPr id="0" name=""/>
        <dsp:cNvSpPr/>
      </dsp:nvSpPr>
      <dsp:spPr>
        <a:xfrm>
          <a:off x="2346227" y="0"/>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RNN (1997, 2014)</a:t>
          </a:r>
          <a:endParaRPr lang="en-US" sz="2000" kern="1200" dirty="0"/>
        </a:p>
      </dsp:txBody>
      <dsp:txXfrm>
        <a:off x="2346227" y="0"/>
        <a:ext cx="1020771" cy="2746197"/>
      </dsp:txXfrm>
    </dsp:sp>
    <dsp:sp modelId="{EAFD3054-7D6C-47B1-AC91-FA7205C03FC2}">
      <dsp:nvSpPr>
        <dsp:cNvPr id="0" name=""/>
        <dsp:cNvSpPr/>
      </dsp:nvSpPr>
      <dsp:spPr>
        <a:xfrm>
          <a:off x="2513339"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B172F4-AFE5-4CE9-A2AD-0C66544ACEF6}">
      <dsp:nvSpPr>
        <dsp:cNvPr id="0" name=""/>
        <dsp:cNvSpPr/>
      </dsp:nvSpPr>
      <dsp:spPr>
        <a:xfrm>
          <a:off x="3418038" y="4119296"/>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BPE</a:t>
          </a:r>
        </a:p>
        <a:p>
          <a:pPr lvl="0" algn="ctr" defTabSz="889000">
            <a:lnSpc>
              <a:spcPct val="90000"/>
            </a:lnSpc>
            <a:spcBef>
              <a:spcPct val="0"/>
            </a:spcBef>
            <a:spcAft>
              <a:spcPct val="35000"/>
            </a:spcAft>
          </a:pPr>
          <a:r>
            <a:rPr lang="en-US" sz="2000" kern="1200" dirty="0" smtClean="0"/>
            <a:t>(1994, 2016)</a:t>
          </a:r>
          <a:endParaRPr lang="en-US" sz="2000" kern="1200" dirty="0"/>
        </a:p>
      </dsp:txBody>
      <dsp:txXfrm>
        <a:off x="3418038" y="4119296"/>
        <a:ext cx="1020771" cy="2746197"/>
      </dsp:txXfrm>
    </dsp:sp>
    <dsp:sp modelId="{B98522F8-CEEB-4035-A257-792D7BC9C59E}">
      <dsp:nvSpPr>
        <dsp:cNvPr id="0" name=""/>
        <dsp:cNvSpPr/>
      </dsp:nvSpPr>
      <dsp:spPr>
        <a:xfrm>
          <a:off x="3585149"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C4501-93AF-4B5F-A341-B59258078F1E}">
      <dsp:nvSpPr>
        <dsp:cNvPr id="0" name=""/>
        <dsp:cNvSpPr/>
      </dsp:nvSpPr>
      <dsp:spPr>
        <a:xfrm>
          <a:off x="4489848" y="0"/>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Attention (2015)</a:t>
          </a:r>
          <a:endParaRPr lang="en-US" sz="2000" kern="1200" dirty="0"/>
        </a:p>
      </dsp:txBody>
      <dsp:txXfrm>
        <a:off x="4489848" y="0"/>
        <a:ext cx="1020771" cy="2746197"/>
      </dsp:txXfrm>
    </dsp:sp>
    <dsp:sp modelId="{7F60E67A-AD43-46BB-A937-F9F82D085E6B}">
      <dsp:nvSpPr>
        <dsp:cNvPr id="0" name=""/>
        <dsp:cNvSpPr/>
      </dsp:nvSpPr>
      <dsp:spPr>
        <a:xfrm>
          <a:off x="4656960"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6D2EB-A168-494E-862F-FB178881AAB3}">
      <dsp:nvSpPr>
        <dsp:cNvPr id="0" name=""/>
        <dsp:cNvSpPr/>
      </dsp:nvSpPr>
      <dsp:spPr>
        <a:xfrm>
          <a:off x="5561659" y="4119296"/>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Transformers</a:t>
          </a:r>
        </a:p>
        <a:p>
          <a:pPr lvl="0" algn="ctr" defTabSz="889000">
            <a:lnSpc>
              <a:spcPct val="90000"/>
            </a:lnSpc>
            <a:spcBef>
              <a:spcPct val="0"/>
            </a:spcBef>
            <a:spcAft>
              <a:spcPct val="35000"/>
            </a:spcAft>
          </a:pPr>
          <a:r>
            <a:rPr lang="en-US" sz="2000" kern="1200" dirty="0" smtClean="0"/>
            <a:t>(2017)</a:t>
          </a:r>
          <a:endParaRPr lang="en-US" sz="2000" kern="1200" dirty="0"/>
        </a:p>
      </dsp:txBody>
      <dsp:txXfrm>
        <a:off x="5561659" y="4119296"/>
        <a:ext cx="1020771" cy="2746197"/>
      </dsp:txXfrm>
    </dsp:sp>
    <dsp:sp modelId="{39D70329-9A54-4BE3-8902-2C787C7BE600}">
      <dsp:nvSpPr>
        <dsp:cNvPr id="0" name=""/>
        <dsp:cNvSpPr/>
      </dsp:nvSpPr>
      <dsp:spPr>
        <a:xfrm>
          <a:off x="5728770"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2A2CA1-9A76-4A7C-8794-489ED9BB07D8}">
      <dsp:nvSpPr>
        <dsp:cNvPr id="0" name=""/>
        <dsp:cNvSpPr/>
      </dsp:nvSpPr>
      <dsp:spPr>
        <a:xfrm>
          <a:off x="6633469" y="0"/>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lvl="0" algn="ctr" defTabSz="889000">
            <a:lnSpc>
              <a:spcPct val="90000"/>
            </a:lnSpc>
            <a:spcBef>
              <a:spcPct val="0"/>
            </a:spcBef>
            <a:spcAft>
              <a:spcPct val="35000"/>
            </a:spcAft>
          </a:pPr>
          <a:r>
            <a:rPr lang="en-US" sz="2000" kern="1200" dirty="0" smtClean="0"/>
            <a:t>BERT (2018)</a:t>
          </a:r>
          <a:endParaRPr lang="en-US" sz="2000" kern="1200" dirty="0"/>
        </a:p>
      </dsp:txBody>
      <dsp:txXfrm>
        <a:off x="6633469" y="0"/>
        <a:ext cx="1020771" cy="2746197"/>
      </dsp:txXfrm>
    </dsp:sp>
    <dsp:sp modelId="{D1ED0CB6-DB18-43B3-8E8E-F7BB46A41AF6}">
      <dsp:nvSpPr>
        <dsp:cNvPr id="0" name=""/>
        <dsp:cNvSpPr/>
      </dsp:nvSpPr>
      <dsp:spPr>
        <a:xfrm>
          <a:off x="6800580"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4E3943-A06F-4314-95A7-719ABA7E3831}">
      <dsp:nvSpPr>
        <dsp:cNvPr id="0" name=""/>
        <dsp:cNvSpPr/>
      </dsp:nvSpPr>
      <dsp:spPr>
        <a:xfrm>
          <a:off x="7705280" y="4119296"/>
          <a:ext cx="1020771" cy="274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US" sz="2000" kern="1200" dirty="0" smtClean="0"/>
            <a:t>GPT3</a:t>
          </a:r>
        </a:p>
        <a:p>
          <a:pPr lvl="0" algn="ctr" defTabSz="889000">
            <a:lnSpc>
              <a:spcPct val="90000"/>
            </a:lnSpc>
            <a:spcBef>
              <a:spcPct val="0"/>
            </a:spcBef>
            <a:spcAft>
              <a:spcPct val="35000"/>
            </a:spcAft>
          </a:pPr>
          <a:r>
            <a:rPr lang="en-US" sz="2000" kern="1200" dirty="0" smtClean="0"/>
            <a:t>(2020)</a:t>
          </a:r>
          <a:endParaRPr lang="en-US" sz="2000" kern="1200" dirty="0"/>
        </a:p>
      </dsp:txBody>
      <dsp:txXfrm>
        <a:off x="7705280" y="4119296"/>
        <a:ext cx="1020771" cy="2746197"/>
      </dsp:txXfrm>
    </dsp:sp>
    <dsp:sp modelId="{27EEBD54-7A26-42FF-BC0C-9CBF2F1C1869}">
      <dsp:nvSpPr>
        <dsp:cNvPr id="0" name=""/>
        <dsp:cNvSpPr/>
      </dsp:nvSpPr>
      <dsp:spPr>
        <a:xfrm>
          <a:off x="7872391" y="3089472"/>
          <a:ext cx="686549" cy="686549"/>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DEB1D-D7F7-44FE-84AC-629C6C71462C}">
      <dsp:nvSpPr>
        <dsp:cNvPr id="0" name=""/>
        <dsp:cNvSpPr/>
      </dsp:nvSpPr>
      <dsp:spPr>
        <a:xfrm>
          <a:off x="0" y="1689644"/>
          <a:ext cx="9800771" cy="2252858"/>
        </a:xfrm>
        <a:prstGeom prst="notchedRightArrow">
          <a:avLst/>
        </a:prstGeom>
        <a:solidFill>
          <a:srgbClr val="7030A0"/>
        </a:solidFill>
        <a:ln>
          <a:noFill/>
        </a:ln>
        <a:effectLst/>
      </dsp:spPr>
      <dsp:style>
        <a:lnRef idx="0">
          <a:scrgbClr r="0" g="0" b="0"/>
        </a:lnRef>
        <a:fillRef idx="1">
          <a:scrgbClr r="0" g="0" b="0"/>
        </a:fillRef>
        <a:effectRef idx="0">
          <a:scrgbClr r="0" g="0" b="0"/>
        </a:effectRef>
        <a:fontRef idx="minor"/>
      </dsp:style>
    </dsp:sp>
    <dsp:sp modelId="{021DCA4C-5F6A-4652-AE62-3B9F43A4AE23}">
      <dsp:nvSpPr>
        <dsp:cNvPr id="0" name=""/>
        <dsp:cNvSpPr/>
      </dsp:nvSpPr>
      <dsp:spPr>
        <a:xfrm>
          <a:off x="3876" y="0"/>
          <a:ext cx="1694796" cy="2252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lvl="0" algn="l" defTabSz="977900">
            <a:lnSpc>
              <a:spcPct val="90000"/>
            </a:lnSpc>
            <a:spcBef>
              <a:spcPct val="0"/>
            </a:spcBef>
            <a:spcAft>
              <a:spcPct val="35000"/>
            </a:spcAft>
          </a:pPr>
          <a:r>
            <a:rPr lang="en-US" sz="2200" kern="1200" dirty="0" smtClean="0"/>
            <a:t>GPT-1</a:t>
          </a:r>
          <a:endParaRPr lang="en-US" sz="2200" kern="1200" dirty="0"/>
        </a:p>
        <a:p>
          <a:pPr marL="171450" lvl="1" indent="-171450" algn="l" defTabSz="755650">
            <a:lnSpc>
              <a:spcPct val="90000"/>
            </a:lnSpc>
            <a:spcBef>
              <a:spcPct val="0"/>
            </a:spcBef>
            <a:spcAft>
              <a:spcPct val="15000"/>
            </a:spcAft>
            <a:buChar char="••"/>
          </a:pPr>
          <a:r>
            <a:rPr lang="en-US" sz="1700" kern="1200" dirty="0" smtClean="0"/>
            <a:t>June’18</a:t>
          </a:r>
          <a:endParaRPr lang="en-US" sz="1700" kern="1200" dirty="0"/>
        </a:p>
      </dsp:txBody>
      <dsp:txXfrm>
        <a:off x="3876" y="0"/>
        <a:ext cx="1694796" cy="2252858"/>
      </dsp:txXfrm>
    </dsp:sp>
    <dsp:sp modelId="{15A4FB4E-336D-4E45-8B39-699617A82D8F}">
      <dsp:nvSpPr>
        <dsp:cNvPr id="0" name=""/>
        <dsp:cNvSpPr/>
      </dsp:nvSpPr>
      <dsp:spPr>
        <a:xfrm>
          <a:off x="569667" y="2534466"/>
          <a:ext cx="563214" cy="5632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0FAD4-4C3A-492C-88E4-7AF4F282F78E}">
      <dsp:nvSpPr>
        <dsp:cNvPr id="0" name=""/>
        <dsp:cNvSpPr/>
      </dsp:nvSpPr>
      <dsp:spPr>
        <a:xfrm>
          <a:off x="1783412" y="3379288"/>
          <a:ext cx="1694796" cy="2252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1">
          <a:noAutofit/>
        </a:bodyPr>
        <a:lstStyle/>
        <a:p>
          <a:pPr lvl="0" algn="l" defTabSz="977900">
            <a:lnSpc>
              <a:spcPct val="90000"/>
            </a:lnSpc>
            <a:spcBef>
              <a:spcPct val="0"/>
            </a:spcBef>
            <a:spcAft>
              <a:spcPct val="35000"/>
            </a:spcAft>
          </a:pPr>
          <a:r>
            <a:rPr lang="en-US" sz="2200" kern="1200" dirty="0" smtClean="0"/>
            <a:t>GPT-2</a:t>
          </a:r>
          <a:endParaRPr lang="en-US" sz="2200" kern="1200" dirty="0"/>
        </a:p>
        <a:p>
          <a:pPr marL="171450" lvl="1" indent="-171450" algn="l" defTabSz="755650">
            <a:lnSpc>
              <a:spcPct val="90000"/>
            </a:lnSpc>
            <a:spcBef>
              <a:spcPct val="0"/>
            </a:spcBef>
            <a:spcAft>
              <a:spcPct val="15000"/>
            </a:spcAft>
            <a:buChar char="••"/>
          </a:pPr>
          <a:r>
            <a:rPr lang="en-US" sz="1700" kern="1200" dirty="0" smtClean="0"/>
            <a:t>Feb’19</a:t>
          </a:r>
          <a:endParaRPr lang="en-US" sz="1700" kern="1200" dirty="0"/>
        </a:p>
      </dsp:txBody>
      <dsp:txXfrm>
        <a:off x="1783412" y="3379288"/>
        <a:ext cx="1694796" cy="2252858"/>
      </dsp:txXfrm>
    </dsp:sp>
    <dsp:sp modelId="{8D51F808-DB20-4EFF-B0C9-88A0A0E93953}">
      <dsp:nvSpPr>
        <dsp:cNvPr id="0" name=""/>
        <dsp:cNvSpPr/>
      </dsp:nvSpPr>
      <dsp:spPr>
        <a:xfrm>
          <a:off x="2349203" y="2534466"/>
          <a:ext cx="563214" cy="5632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605F61-997F-4633-98AC-75CB96B19625}">
      <dsp:nvSpPr>
        <dsp:cNvPr id="0" name=""/>
        <dsp:cNvSpPr/>
      </dsp:nvSpPr>
      <dsp:spPr>
        <a:xfrm>
          <a:off x="3562948" y="0"/>
          <a:ext cx="1694796" cy="2252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lvl="0" algn="l" defTabSz="977900">
            <a:lnSpc>
              <a:spcPct val="90000"/>
            </a:lnSpc>
            <a:spcBef>
              <a:spcPct val="0"/>
            </a:spcBef>
            <a:spcAft>
              <a:spcPct val="35000"/>
            </a:spcAft>
          </a:pPr>
          <a:r>
            <a:rPr lang="en-US" sz="2200" kern="1200" dirty="0" smtClean="0"/>
            <a:t>GPT-3</a:t>
          </a:r>
          <a:endParaRPr lang="en-US" sz="2200" kern="1200" dirty="0"/>
        </a:p>
        <a:p>
          <a:pPr marL="171450" lvl="1" indent="-171450" algn="l" defTabSz="755650">
            <a:lnSpc>
              <a:spcPct val="90000"/>
            </a:lnSpc>
            <a:spcBef>
              <a:spcPct val="0"/>
            </a:spcBef>
            <a:spcAft>
              <a:spcPct val="15000"/>
            </a:spcAft>
            <a:buChar char="••"/>
          </a:pPr>
          <a:r>
            <a:rPr lang="en-US" sz="1700" kern="1200" dirty="0" smtClean="0"/>
            <a:t>May’20</a:t>
          </a:r>
          <a:endParaRPr lang="en-US" sz="1700" kern="1200" dirty="0"/>
        </a:p>
      </dsp:txBody>
      <dsp:txXfrm>
        <a:off x="3562948" y="0"/>
        <a:ext cx="1694796" cy="2252858"/>
      </dsp:txXfrm>
    </dsp:sp>
    <dsp:sp modelId="{9D9F2F97-71B0-421E-8D2C-60576551A091}">
      <dsp:nvSpPr>
        <dsp:cNvPr id="0" name=""/>
        <dsp:cNvSpPr/>
      </dsp:nvSpPr>
      <dsp:spPr>
        <a:xfrm>
          <a:off x="4128739" y="2534466"/>
          <a:ext cx="563214" cy="5632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3CEA3-D850-4214-BB15-730C38AEDD92}">
      <dsp:nvSpPr>
        <dsp:cNvPr id="0" name=""/>
        <dsp:cNvSpPr/>
      </dsp:nvSpPr>
      <dsp:spPr>
        <a:xfrm>
          <a:off x="5342484" y="3379288"/>
          <a:ext cx="1694796" cy="2252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1">
          <a:noAutofit/>
        </a:bodyPr>
        <a:lstStyle/>
        <a:p>
          <a:pPr lvl="0" algn="l" defTabSz="977900">
            <a:lnSpc>
              <a:spcPct val="90000"/>
            </a:lnSpc>
            <a:spcBef>
              <a:spcPct val="0"/>
            </a:spcBef>
            <a:spcAft>
              <a:spcPct val="35000"/>
            </a:spcAft>
          </a:pPr>
          <a:r>
            <a:rPr lang="en-US" sz="2200" kern="1200" dirty="0" err="1" smtClean="0"/>
            <a:t>InstructGPT</a:t>
          </a:r>
          <a:endParaRPr lang="en-US" sz="2200" kern="1200" dirty="0"/>
        </a:p>
        <a:p>
          <a:pPr marL="171450" lvl="1" indent="-171450" algn="l" defTabSz="755650">
            <a:lnSpc>
              <a:spcPct val="90000"/>
            </a:lnSpc>
            <a:spcBef>
              <a:spcPct val="0"/>
            </a:spcBef>
            <a:spcAft>
              <a:spcPct val="15000"/>
            </a:spcAft>
            <a:buChar char="••"/>
          </a:pPr>
          <a:r>
            <a:rPr lang="en-US" sz="1700" kern="1200" dirty="0" smtClean="0"/>
            <a:t>Mar’22</a:t>
          </a:r>
          <a:endParaRPr lang="en-US" sz="1700" kern="1200" dirty="0"/>
        </a:p>
      </dsp:txBody>
      <dsp:txXfrm>
        <a:off x="5342484" y="3379288"/>
        <a:ext cx="1694796" cy="2252858"/>
      </dsp:txXfrm>
    </dsp:sp>
    <dsp:sp modelId="{E7D3FF8C-E3EC-4695-954D-6D1234ED6F4C}">
      <dsp:nvSpPr>
        <dsp:cNvPr id="0" name=""/>
        <dsp:cNvSpPr/>
      </dsp:nvSpPr>
      <dsp:spPr>
        <a:xfrm>
          <a:off x="5908275" y="2534466"/>
          <a:ext cx="563214" cy="5632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C25759-24ED-4C24-AC86-0A4E7B24558B}">
      <dsp:nvSpPr>
        <dsp:cNvPr id="0" name=""/>
        <dsp:cNvSpPr/>
      </dsp:nvSpPr>
      <dsp:spPr>
        <a:xfrm>
          <a:off x="7122021" y="0"/>
          <a:ext cx="1694796" cy="2252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1">
          <a:noAutofit/>
        </a:bodyPr>
        <a:lstStyle/>
        <a:p>
          <a:pPr lvl="0" algn="l" defTabSz="977900">
            <a:lnSpc>
              <a:spcPct val="90000"/>
            </a:lnSpc>
            <a:spcBef>
              <a:spcPct val="0"/>
            </a:spcBef>
            <a:spcAft>
              <a:spcPct val="35000"/>
            </a:spcAft>
          </a:pPr>
          <a:r>
            <a:rPr lang="en-US" sz="2200" kern="1200" dirty="0" err="1" smtClean="0"/>
            <a:t>ChatGPT</a:t>
          </a:r>
          <a:endParaRPr lang="en-US" sz="2200" kern="1200" dirty="0"/>
        </a:p>
        <a:p>
          <a:pPr marL="171450" lvl="1" indent="-171450" algn="l" defTabSz="755650">
            <a:lnSpc>
              <a:spcPct val="90000"/>
            </a:lnSpc>
            <a:spcBef>
              <a:spcPct val="0"/>
            </a:spcBef>
            <a:spcAft>
              <a:spcPct val="15000"/>
            </a:spcAft>
            <a:buChar char="••"/>
          </a:pPr>
          <a:r>
            <a:rPr lang="en-US" sz="1700" kern="1200" dirty="0" smtClean="0"/>
            <a:t>Nov’22</a:t>
          </a:r>
          <a:endParaRPr lang="en-US" sz="1700" kern="1200" dirty="0"/>
        </a:p>
      </dsp:txBody>
      <dsp:txXfrm>
        <a:off x="7122021" y="0"/>
        <a:ext cx="1694796" cy="2252858"/>
      </dsp:txXfrm>
    </dsp:sp>
    <dsp:sp modelId="{4484F70A-9448-41F5-A382-156B285ED531}">
      <dsp:nvSpPr>
        <dsp:cNvPr id="0" name=""/>
        <dsp:cNvSpPr/>
      </dsp:nvSpPr>
      <dsp:spPr>
        <a:xfrm>
          <a:off x="7687812" y="2534466"/>
          <a:ext cx="563214" cy="563214"/>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44378-EF81-4AB4-9D0F-97139AF1C3C3}"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7F02F-0747-4A48-9B16-BDB4A11A2C06}" type="slidenum">
              <a:rPr lang="en-US" smtClean="0"/>
              <a:t>‹#›</a:t>
            </a:fld>
            <a:endParaRPr lang="en-US"/>
          </a:p>
        </p:txBody>
      </p:sp>
    </p:spTree>
    <p:extLst>
      <p:ext uri="{BB962C8B-B14F-4D97-AF65-F5344CB8AC3E}">
        <p14:creationId xmlns:p14="http://schemas.microsoft.com/office/powerpoint/2010/main" val="499781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alammar.github.io/visualizing-neural-machine-translation-mechanics-of-seq2seq-models-with-atten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alammar.github.io/visualizing-neural-machine-translation-mechanics-of-seq2seq-models-with-atten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alammar.github.io/visualizing-neural-machine-translation-mechanics-of-seq2seq-models-with-atten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a:t>
            </a:fld>
            <a:endParaRPr lang="en-US"/>
          </a:p>
        </p:txBody>
      </p:sp>
    </p:spTree>
    <p:extLst>
      <p:ext uri="{BB962C8B-B14F-4D97-AF65-F5344CB8AC3E}">
        <p14:creationId xmlns:p14="http://schemas.microsoft.com/office/powerpoint/2010/main" val="3310616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58</a:t>
            </a:fld>
            <a:endParaRPr lang="en-US"/>
          </a:p>
        </p:txBody>
      </p:sp>
    </p:spTree>
    <p:extLst>
      <p:ext uri="{BB962C8B-B14F-4D97-AF65-F5344CB8AC3E}">
        <p14:creationId xmlns:p14="http://schemas.microsoft.com/office/powerpoint/2010/main" val="75069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59</a:t>
            </a:fld>
            <a:endParaRPr lang="en-US"/>
          </a:p>
        </p:txBody>
      </p:sp>
    </p:spTree>
    <p:extLst>
      <p:ext uri="{BB962C8B-B14F-4D97-AF65-F5344CB8AC3E}">
        <p14:creationId xmlns:p14="http://schemas.microsoft.com/office/powerpoint/2010/main" val="209701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60</a:t>
            </a:fld>
            <a:endParaRPr lang="en-US"/>
          </a:p>
        </p:txBody>
      </p:sp>
    </p:spTree>
    <p:extLst>
      <p:ext uri="{BB962C8B-B14F-4D97-AF65-F5344CB8AC3E}">
        <p14:creationId xmlns:p14="http://schemas.microsoft.com/office/powerpoint/2010/main" val="413803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61</a:t>
            </a:fld>
            <a:endParaRPr lang="en-US"/>
          </a:p>
        </p:txBody>
      </p:sp>
    </p:spTree>
    <p:extLst>
      <p:ext uri="{BB962C8B-B14F-4D97-AF65-F5344CB8AC3E}">
        <p14:creationId xmlns:p14="http://schemas.microsoft.com/office/powerpoint/2010/main" val="291067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62</a:t>
            </a:fld>
            <a:endParaRPr lang="en-US"/>
          </a:p>
        </p:txBody>
      </p:sp>
    </p:spTree>
    <p:extLst>
      <p:ext uri="{BB962C8B-B14F-4D97-AF65-F5344CB8AC3E}">
        <p14:creationId xmlns:p14="http://schemas.microsoft.com/office/powerpoint/2010/main" val="587972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63</a:t>
            </a:fld>
            <a:endParaRPr lang="en-US"/>
          </a:p>
        </p:txBody>
      </p:sp>
    </p:spTree>
    <p:extLst>
      <p:ext uri="{BB962C8B-B14F-4D97-AF65-F5344CB8AC3E}">
        <p14:creationId xmlns:p14="http://schemas.microsoft.com/office/powerpoint/2010/main" val="3543725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64</a:t>
            </a:fld>
            <a:endParaRPr lang="en-US"/>
          </a:p>
        </p:txBody>
      </p:sp>
    </p:spTree>
    <p:extLst>
      <p:ext uri="{BB962C8B-B14F-4D97-AF65-F5344CB8AC3E}">
        <p14:creationId xmlns:p14="http://schemas.microsoft.com/office/powerpoint/2010/main" val="2802853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65</a:t>
            </a:fld>
            <a:endParaRPr lang="en-US"/>
          </a:p>
        </p:txBody>
      </p:sp>
    </p:spTree>
    <p:extLst>
      <p:ext uri="{BB962C8B-B14F-4D97-AF65-F5344CB8AC3E}">
        <p14:creationId xmlns:p14="http://schemas.microsoft.com/office/powerpoint/2010/main" val="2057023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66</a:t>
            </a:fld>
            <a:endParaRPr lang="en-US"/>
          </a:p>
        </p:txBody>
      </p:sp>
    </p:spTree>
    <p:extLst>
      <p:ext uri="{BB962C8B-B14F-4D97-AF65-F5344CB8AC3E}">
        <p14:creationId xmlns:p14="http://schemas.microsoft.com/office/powerpoint/2010/main" val="79350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67</a:t>
            </a:fld>
            <a:endParaRPr lang="en-US"/>
          </a:p>
        </p:txBody>
      </p:sp>
    </p:spTree>
    <p:extLst>
      <p:ext uri="{BB962C8B-B14F-4D97-AF65-F5344CB8AC3E}">
        <p14:creationId xmlns:p14="http://schemas.microsoft.com/office/powerpoint/2010/main" val="255160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7</a:t>
            </a:fld>
            <a:endParaRPr lang="en-US"/>
          </a:p>
        </p:txBody>
      </p:sp>
    </p:spTree>
    <p:extLst>
      <p:ext uri="{BB962C8B-B14F-4D97-AF65-F5344CB8AC3E}">
        <p14:creationId xmlns:p14="http://schemas.microsoft.com/office/powerpoint/2010/main" val="1059497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68</a:t>
            </a:fld>
            <a:endParaRPr lang="en-US"/>
          </a:p>
        </p:txBody>
      </p:sp>
    </p:spTree>
    <p:extLst>
      <p:ext uri="{BB962C8B-B14F-4D97-AF65-F5344CB8AC3E}">
        <p14:creationId xmlns:p14="http://schemas.microsoft.com/office/powerpoint/2010/main" val="191235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69</a:t>
            </a:fld>
            <a:endParaRPr lang="en-US"/>
          </a:p>
        </p:txBody>
      </p:sp>
    </p:spTree>
    <p:extLst>
      <p:ext uri="{BB962C8B-B14F-4D97-AF65-F5344CB8AC3E}">
        <p14:creationId xmlns:p14="http://schemas.microsoft.com/office/powerpoint/2010/main" val="92965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70</a:t>
            </a:fld>
            <a:endParaRPr lang="en-US"/>
          </a:p>
        </p:txBody>
      </p:sp>
    </p:spTree>
    <p:extLst>
      <p:ext uri="{BB962C8B-B14F-4D97-AF65-F5344CB8AC3E}">
        <p14:creationId xmlns:p14="http://schemas.microsoft.com/office/powerpoint/2010/main" val="380339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71</a:t>
            </a:fld>
            <a:endParaRPr lang="en-US"/>
          </a:p>
        </p:txBody>
      </p:sp>
    </p:spTree>
    <p:extLst>
      <p:ext uri="{BB962C8B-B14F-4D97-AF65-F5344CB8AC3E}">
        <p14:creationId xmlns:p14="http://schemas.microsoft.com/office/powerpoint/2010/main" val="195267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73</a:t>
            </a:fld>
            <a:endParaRPr lang="en-US"/>
          </a:p>
        </p:txBody>
      </p:sp>
    </p:spTree>
    <p:extLst>
      <p:ext uri="{BB962C8B-B14F-4D97-AF65-F5344CB8AC3E}">
        <p14:creationId xmlns:p14="http://schemas.microsoft.com/office/powerpoint/2010/main" val="138900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encoder’s inputs first flow through a self-attention layer – a layer that helps the encoder look at other words in the input sentence as it encodes a specific word. We’ll look closer at self-attention later in the post.</a:t>
            </a:r>
          </a:p>
          <a:p>
            <a:pPr fontAlgn="base"/>
            <a:r>
              <a:rPr lang="en-US" sz="1200" b="0" i="0" kern="1200" dirty="0" smtClean="0">
                <a:solidFill>
                  <a:schemeClr val="tx1"/>
                </a:solidFill>
                <a:effectLst/>
                <a:latin typeface="+mn-lt"/>
                <a:ea typeface="+mn-ea"/>
                <a:cs typeface="+mn-cs"/>
              </a:rPr>
              <a:t>The outputs of the self-attention layer are fed to a feed-forward neural network. The exact same feed-forward network is independently applied to each position.</a:t>
            </a:r>
          </a:p>
          <a:p>
            <a:pPr fontAlgn="base"/>
            <a:r>
              <a:rPr lang="en-US" sz="1200" b="0" i="0" kern="1200" dirty="0" smtClean="0">
                <a:solidFill>
                  <a:schemeClr val="tx1"/>
                </a:solidFill>
                <a:effectLst/>
                <a:latin typeface="+mn-lt"/>
                <a:ea typeface="+mn-ea"/>
                <a:cs typeface="+mn-cs"/>
              </a:rPr>
              <a:t>The decoder has both those layers, but between them is an attention layer that helps the decoder focus on relevant parts of the input sentence (similar what attention does in </a:t>
            </a:r>
            <a:r>
              <a:rPr lang="en-US" sz="1200" b="0" i="0" u="none" strike="noStrike" kern="1200" dirty="0" smtClean="0">
                <a:solidFill>
                  <a:schemeClr val="tx1"/>
                </a:solidFill>
                <a:effectLst/>
                <a:latin typeface="+mn-lt"/>
                <a:ea typeface="+mn-ea"/>
                <a:cs typeface="+mn-cs"/>
                <a:hlinkClick r:id="rId3"/>
              </a:rPr>
              <a:t>seq2seq models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27</a:t>
            </a:fld>
            <a:endParaRPr lang="en-US"/>
          </a:p>
        </p:txBody>
      </p:sp>
    </p:spTree>
    <p:extLst>
      <p:ext uri="{BB962C8B-B14F-4D97-AF65-F5344CB8AC3E}">
        <p14:creationId xmlns:p14="http://schemas.microsoft.com/office/powerpoint/2010/main" val="249212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encoder’s inputs first flow through a self-attention layer – a layer that helps the encoder look at other words in the input sentence as it encodes a specific word. We’ll look closer at self-attention later in the post.</a:t>
            </a:r>
          </a:p>
          <a:p>
            <a:pPr fontAlgn="base"/>
            <a:r>
              <a:rPr lang="en-US" sz="1200" b="0" i="0" kern="1200" dirty="0" smtClean="0">
                <a:solidFill>
                  <a:schemeClr val="tx1"/>
                </a:solidFill>
                <a:effectLst/>
                <a:latin typeface="+mn-lt"/>
                <a:ea typeface="+mn-ea"/>
                <a:cs typeface="+mn-cs"/>
              </a:rPr>
              <a:t>The outputs of the self-attention layer are fed to a feed-forward neural network. The exact same feed-forward network is independently applied to each position.</a:t>
            </a:r>
          </a:p>
          <a:p>
            <a:pPr fontAlgn="base"/>
            <a:r>
              <a:rPr lang="en-US" sz="1200" b="0" i="0" kern="1200" dirty="0" smtClean="0">
                <a:solidFill>
                  <a:schemeClr val="tx1"/>
                </a:solidFill>
                <a:effectLst/>
                <a:latin typeface="+mn-lt"/>
                <a:ea typeface="+mn-ea"/>
                <a:cs typeface="+mn-cs"/>
              </a:rPr>
              <a:t>The decoder has both those layers, but between them is an attention layer that helps the decoder focus on relevant parts of the input sentence (similar what attention does in </a:t>
            </a:r>
            <a:r>
              <a:rPr lang="en-US" sz="1200" b="0" i="0" u="none" strike="noStrike" kern="1200" dirty="0" smtClean="0">
                <a:solidFill>
                  <a:schemeClr val="tx1"/>
                </a:solidFill>
                <a:effectLst/>
                <a:latin typeface="+mn-lt"/>
                <a:ea typeface="+mn-ea"/>
                <a:cs typeface="+mn-cs"/>
                <a:hlinkClick r:id="rId3"/>
              </a:rPr>
              <a:t>seq2seq models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28</a:t>
            </a:fld>
            <a:endParaRPr lang="en-US"/>
          </a:p>
        </p:txBody>
      </p:sp>
    </p:spTree>
    <p:extLst>
      <p:ext uri="{BB962C8B-B14F-4D97-AF65-F5344CB8AC3E}">
        <p14:creationId xmlns:p14="http://schemas.microsoft.com/office/powerpoint/2010/main" val="1878171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encoder’s inputs first flow through a self-attention layer – a layer that helps the encoder look at other words in the input sentence as it encodes a specific word. We’ll look closer at self-attention later in the post.</a:t>
            </a:r>
          </a:p>
          <a:p>
            <a:pPr fontAlgn="base"/>
            <a:r>
              <a:rPr lang="en-US" sz="1200" b="0" i="0" kern="1200" dirty="0" smtClean="0">
                <a:solidFill>
                  <a:schemeClr val="tx1"/>
                </a:solidFill>
                <a:effectLst/>
                <a:latin typeface="+mn-lt"/>
                <a:ea typeface="+mn-ea"/>
                <a:cs typeface="+mn-cs"/>
              </a:rPr>
              <a:t>The outputs of the self-attention layer are fed to a feed-forward neural network. The exact same feed-forward network is independently applied to each position.</a:t>
            </a:r>
          </a:p>
          <a:p>
            <a:pPr fontAlgn="base"/>
            <a:r>
              <a:rPr lang="en-US" sz="1200" b="0" i="0" kern="1200" dirty="0" smtClean="0">
                <a:solidFill>
                  <a:schemeClr val="tx1"/>
                </a:solidFill>
                <a:effectLst/>
                <a:latin typeface="+mn-lt"/>
                <a:ea typeface="+mn-ea"/>
                <a:cs typeface="+mn-cs"/>
              </a:rPr>
              <a:t>The decoder has both those layers, but between them is an attention layer that helps the decoder focus on relevant parts of the input sentence (similar what attention does in </a:t>
            </a:r>
            <a:r>
              <a:rPr lang="en-US" sz="1200" b="0" i="0" u="none" strike="noStrike" kern="1200" dirty="0" smtClean="0">
                <a:solidFill>
                  <a:schemeClr val="tx1"/>
                </a:solidFill>
                <a:effectLst/>
                <a:latin typeface="+mn-lt"/>
                <a:ea typeface="+mn-ea"/>
                <a:cs typeface="+mn-cs"/>
                <a:hlinkClick r:id="rId3"/>
              </a:rPr>
              <a:t>seq2seq models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29</a:t>
            </a:fld>
            <a:endParaRPr lang="en-US"/>
          </a:p>
        </p:txBody>
      </p:sp>
    </p:spTree>
    <p:extLst>
      <p:ext uri="{BB962C8B-B14F-4D97-AF65-F5344CB8AC3E}">
        <p14:creationId xmlns:p14="http://schemas.microsoft.com/office/powerpoint/2010/main" val="2579691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31</a:t>
            </a:fld>
            <a:endParaRPr lang="en-US"/>
          </a:p>
        </p:txBody>
      </p:sp>
    </p:spTree>
    <p:extLst>
      <p:ext uri="{BB962C8B-B14F-4D97-AF65-F5344CB8AC3E}">
        <p14:creationId xmlns:p14="http://schemas.microsoft.com/office/powerpoint/2010/main" val="311591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55</a:t>
            </a:fld>
            <a:endParaRPr lang="en-US"/>
          </a:p>
        </p:txBody>
      </p:sp>
    </p:spTree>
    <p:extLst>
      <p:ext uri="{BB962C8B-B14F-4D97-AF65-F5344CB8AC3E}">
        <p14:creationId xmlns:p14="http://schemas.microsoft.com/office/powerpoint/2010/main" val="18535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56</a:t>
            </a:fld>
            <a:endParaRPr lang="en-US"/>
          </a:p>
        </p:txBody>
      </p:sp>
    </p:spTree>
    <p:extLst>
      <p:ext uri="{BB962C8B-B14F-4D97-AF65-F5344CB8AC3E}">
        <p14:creationId xmlns:p14="http://schemas.microsoft.com/office/powerpoint/2010/main" val="179767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7F02F-0747-4A48-9B16-BDB4A11A2C06}" type="slidenum">
              <a:rPr lang="en-US" smtClean="0"/>
              <a:t>57</a:t>
            </a:fld>
            <a:endParaRPr lang="en-US"/>
          </a:p>
        </p:txBody>
      </p:sp>
    </p:spTree>
    <p:extLst>
      <p:ext uri="{BB962C8B-B14F-4D97-AF65-F5344CB8AC3E}">
        <p14:creationId xmlns:p14="http://schemas.microsoft.com/office/powerpoint/2010/main" val="200847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A575E9-F127-4149-92C4-42A18A5C38B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2412735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575E9-F127-4149-92C4-42A18A5C38B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362675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575E9-F127-4149-92C4-42A18A5C38B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2231535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492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9012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248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335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81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096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719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509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575E9-F127-4149-92C4-42A18A5C38B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1543758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791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54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233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A575E9-F127-4149-92C4-42A18A5C38B7}" type="datetimeFigureOut">
              <a:rPr lang="en-US" smtClean="0"/>
              <a:t>10/27/2023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270554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575E9-F127-4149-92C4-42A18A5C38B7}"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3155919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A575E9-F127-4149-92C4-42A18A5C38B7}" type="datetimeFigureOut">
              <a:rPr lang="en-US" smtClean="0"/>
              <a:t>10/27/2023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157390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A575E9-F127-4149-92C4-42A18A5C38B7}" type="datetimeFigureOut">
              <a:rPr lang="en-US" smtClean="0"/>
              <a:t>10/27/2023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278868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575E9-F127-4149-92C4-42A18A5C38B7}" type="datetimeFigureOut">
              <a:rPr lang="en-US" smtClean="0"/>
              <a:t>10/27/2023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102456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A575E9-F127-4149-92C4-42A18A5C38B7}"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318796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A575E9-F127-4149-92C4-42A18A5C38B7}" type="datetimeFigureOut">
              <a:rPr lang="en-US" smtClean="0"/>
              <a:t>10/27/2023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E6AA09-C1A0-4303-BA1B-0B5C8BE17A62}" type="slidenum">
              <a:rPr lang="en-US" smtClean="0"/>
              <a:t>‹#›</a:t>
            </a:fld>
            <a:endParaRPr lang="en-US"/>
          </a:p>
        </p:txBody>
      </p:sp>
    </p:spTree>
    <p:extLst>
      <p:ext uri="{BB962C8B-B14F-4D97-AF65-F5344CB8AC3E}">
        <p14:creationId xmlns:p14="http://schemas.microsoft.com/office/powerpoint/2010/main" val="196086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575E9-F127-4149-92C4-42A18A5C38B7}" type="datetimeFigureOut">
              <a:rPr lang="en-US" smtClean="0"/>
              <a:t>10/27/2023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6AA09-C1A0-4303-BA1B-0B5C8BE17A62}" type="slidenum">
              <a:rPr lang="en-US" smtClean="0"/>
              <a:t>‹#›</a:t>
            </a:fld>
            <a:endParaRPr lang="en-US"/>
          </a:p>
        </p:txBody>
      </p:sp>
    </p:spTree>
    <p:extLst>
      <p:ext uri="{BB962C8B-B14F-4D97-AF65-F5344CB8AC3E}">
        <p14:creationId xmlns:p14="http://schemas.microsoft.com/office/powerpoint/2010/main" val="937164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9180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Large Language Model</a:t>
            </a:r>
            <a:endParaRPr lang="en-US" dirty="0"/>
          </a:p>
        </p:txBody>
      </p:sp>
    </p:spTree>
    <p:extLst>
      <p:ext uri="{BB962C8B-B14F-4D97-AF65-F5344CB8AC3E}">
        <p14:creationId xmlns:p14="http://schemas.microsoft.com/office/powerpoint/2010/main" val="4033043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models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585210"/>
            <a:ext cx="10058400" cy="3017520"/>
          </a:xfrm>
          <a:prstGeom prst="rect">
            <a:avLst/>
          </a:prstGeom>
        </p:spPr>
      </p:pic>
      <p:sp>
        <p:nvSpPr>
          <p:cNvPr id="6" name="Rectangle 5"/>
          <p:cNvSpPr/>
          <p:nvPr/>
        </p:nvSpPr>
        <p:spPr>
          <a:xfrm>
            <a:off x="1843790" y="4602730"/>
            <a:ext cx="8934138" cy="1648918"/>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just"/>
            <a:r>
              <a:rPr lang="en-US" sz="2400" b="0" i="0" dirty="0" smtClean="0">
                <a:solidFill>
                  <a:srgbClr val="222222"/>
                </a:solidFill>
                <a:effectLst/>
                <a:latin typeface="Helvetica" panose="020B0604020202020204" pitchFamily="34" charset="0"/>
              </a:rPr>
              <a:t>A sequence-to-sequence model is a model that takes a sequence of items (words, letters, features of an images…</a:t>
            </a:r>
            <a:r>
              <a:rPr lang="en-US" sz="2400" b="0" i="0" dirty="0" err="1" smtClean="0">
                <a:solidFill>
                  <a:srgbClr val="222222"/>
                </a:solidFill>
                <a:effectLst/>
                <a:latin typeface="Helvetica" panose="020B0604020202020204" pitchFamily="34" charset="0"/>
              </a:rPr>
              <a:t>etc</a:t>
            </a:r>
            <a:r>
              <a:rPr lang="en-US" sz="2400" b="0" i="0" dirty="0" smtClean="0">
                <a:solidFill>
                  <a:srgbClr val="222222"/>
                </a:solidFill>
                <a:effectLst/>
                <a:latin typeface="Helvetica" panose="020B0604020202020204" pitchFamily="34" charset="0"/>
              </a:rPr>
              <a:t>) and outputs another sequence of items. A trained model would work like this</a:t>
            </a:r>
            <a:endParaRPr lang="en-US" sz="2400" dirty="0"/>
          </a:p>
        </p:txBody>
      </p:sp>
    </p:spTree>
    <p:extLst>
      <p:ext uri="{BB962C8B-B14F-4D97-AF65-F5344CB8AC3E}">
        <p14:creationId xmlns:p14="http://schemas.microsoft.com/office/powerpoint/2010/main" val="1345720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models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577" y="1690688"/>
            <a:ext cx="10058400" cy="3017520"/>
          </a:xfrm>
          <a:prstGeom prst="rect">
            <a:avLst/>
          </a:prstGeom>
        </p:spPr>
      </p:pic>
    </p:spTree>
    <p:extLst>
      <p:ext uri="{BB962C8B-B14F-4D97-AF65-F5344CB8AC3E}">
        <p14:creationId xmlns:p14="http://schemas.microsoft.com/office/powerpoint/2010/main" val="1915523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models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021" y="1485025"/>
            <a:ext cx="10058400" cy="2682240"/>
          </a:xfrm>
          <a:prstGeom prst="rect">
            <a:avLst/>
          </a:prstGeom>
        </p:spPr>
      </p:pic>
      <p:sp>
        <p:nvSpPr>
          <p:cNvPr id="7" name="Rectangle 6"/>
          <p:cNvSpPr/>
          <p:nvPr/>
        </p:nvSpPr>
        <p:spPr>
          <a:xfrm>
            <a:off x="1213578" y="4167265"/>
            <a:ext cx="9764843" cy="181381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just" fontAlgn="base"/>
            <a:r>
              <a:rPr lang="en-US" sz="2400" b="0" i="0" dirty="0" smtClean="0">
                <a:solidFill>
                  <a:srgbClr val="222222"/>
                </a:solidFill>
                <a:effectLst/>
                <a:latin typeface="Helvetica" panose="020B0604020202020204" pitchFamily="34" charset="0"/>
              </a:rPr>
              <a:t>Under the hood, the model is composed of an </a:t>
            </a:r>
            <a:r>
              <a:rPr lang="en-US" sz="2400" b="0" i="0" dirty="0" smtClean="0">
                <a:solidFill>
                  <a:schemeClr val="tx1"/>
                </a:solidFill>
                <a:effectLst/>
                <a:latin typeface="Helvetica" panose="020B0604020202020204" pitchFamily="34" charset="0"/>
              </a:rPr>
              <a:t>encoder</a:t>
            </a:r>
            <a:r>
              <a:rPr lang="en-US" sz="2400" b="0" i="0" dirty="0" smtClean="0">
                <a:solidFill>
                  <a:srgbClr val="222222"/>
                </a:solidFill>
                <a:effectLst/>
                <a:latin typeface="Helvetica" panose="020B0604020202020204" pitchFamily="34" charset="0"/>
              </a:rPr>
              <a:t> and a </a:t>
            </a:r>
            <a:r>
              <a:rPr lang="en-US" sz="2400" b="0" i="0" dirty="0" smtClean="0">
                <a:solidFill>
                  <a:schemeClr val="tx1"/>
                </a:solidFill>
                <a:effectLst/>
                <a:latin typeface="Helvetica" panose="020B0604020202020204" pitchFamily="34" charset="0"/>
              </a:rPr>
              <a:t>decoder</a:t>
            </a:r>
            <a:r>
              <a:rPr lang="en-US" sz="2400" b="0" i="0" dirty="0" smtClean="0">
                <a:solidFill>
                  <a:srgbClr val="222222"/>
                </a:solidFill>
                <a:effectLst/>
                <a:latin typeface="Helvetica" panose="020B0604020202020204" pitchFamily="34" charset="0"/>
              </a:rPr>
              <a:t>. The </a:t>
            </a:r>
            <a:r>
              <a:rPr lang="en-US" sz="2400" b="1" i="0" dirty="0" smtClean="0">
                <a:solidFill>
                  <a:schemeClr val="tx1"/>
                </a:solidFill>
                <a:effectLst/>
                <a:latin typeface="Helvetica" panose="020B0604020202020204" pitchFamily="34" charset="0"/>
              </a:rPr>
              <a:t>encoder</a:t>
            </a:r>
            <a:r>
              <a:rPr lang="en-US" sz="2400" b="0" i="0" dirty="0" smtClean="0">
                <a:solidFill>
                  <a:srgbClr val="222222"/>
                </a:solidFill>
                <a:effectLst/>
                <a:latin typeface="Helvetica" panose="020B0604020202020204" pitchFamily="34" charset="0"/>
              </a:rPr>
              <a:t> processes each item in the input sequence, it compiles the information it captures into a vector (called the </a:t>
            </a:r>
            <a:r>
              <a:rPr lang="en-US" sz="2400" b="0" i="0" dirty="0" smtClean="0">
                <a:solidFill>
                  <a:schemeClr val="tx1"/>
                </a:solidFill>
                <a:effectLst/>
                <a:latin typeface="Helvetica" panose="020B0604020202020204" pitchFamily="34" charset="0"/>
              </a:rPr>
              <a:t>context</a:t>
            </a:r>
            <a:r>
              <a:rPr lang="en-US" sz="2400" b="0" i="0" dirty="0" smtClean="0">
                <a:solidFill>
                  <a:srgbClr val="222222"/>
                </a:solidFill>
                <a:effectLst/>
                <a:latin typeface="Helvetica" panose="020B0604020202020204" pitchFamily="34" charset="0"/>
              </a:rPr>
              <a:t>). After processing the entire input sequence, the </a:t>
            </a:r>
            <a:r>
              <a:rPr lang="en-US" sz="2400" b="0" i="0" dirty="0" smtClean="0">
                <a:solidFill>
                  <a:schemeClr val="tx1"/>
                </a:solidFill>
                <a:effectLst/>
                <a:latin typeface="Helvetica" panose="020B0604020202020204" pitchFamily="34" charset="0"/>
              </a:rPr>
              <a:t>encoder</a:t>
            </a:r>
            <a:r>
              <a:rPr lang="en-US" sz="2400" b="0" i="0" dirty="0" smtClean="0">
                <a:solidFill>
                  <a:srgbClr val="222222"/>
                </a:solidFill>
                <a:effectLst/>
                <a:latin typeface="Helvetica" panose="020B0604020202020204" pitchFamily="34" charset="0"/>
              </a:rPr>
              <a:t> sends the </a:t>
            </a:r>
            <a:r>
              <a:rPr lang="en-US" sz="2400" b="0" i="0" dirty="0" smtClean="0">
                <a:solidFill>
                  <a:schemeClr val="tx1"/>
                </a:solidFill>
                <a:effectLst/>
                <a:latin typeface="Helvetica" panose="020B0604020202020204" pitchFamily="34" charset="0"/>
              </a:rPr>
              <a:t>context</a:t>
            </a:r>
            <a:r>
              <a:rPr lang="en-US" sz="2400" b="0" i="0" dirty="0" smtClean="0">
                <a:solidFill>
                  <a:srgbClr val="222222"/>
                </a:solidFill>
                <a:effectLst/>
                <a:latin typeface="Helvetica" panose="020B0604020202020204" pitchFamily="34" charset="0"/>
              </a:rPr>
              <a:t> over to the </a:t>
            </a:r>
            <a:r>
              <a:rPr lang="en-US" sz="2400" b="1" i="0" dirty="0" smtClean="0">
                <a:solidFill>
                  <a:schemeClr val="tx1"/>
                </a:solidFill>
                <a:effectLst/>
                <a:latin typeface="Helvetica" panose="020B0604020202020204" pitchFamily="34" charset="0"/>
              </a:rPr>
              <a:t>decoder</a:t>
            </a:r>
            <a:r>
              <a:rPr lang="en-US" sz="2400" b="0" i="0" dirty="0" smtClean="0">
                <a:solidFill>
                  <a:srgbClr val="222222"/>
                </a:solidFill>
                <a:effectLst/>
                <a:latin typeface="Helvetica" panose="020B0604020202020204" pitchFamily="34" charset="0"/>
              </a:rPr>
              <a:t>, which begins producing the output sequence item by item</a:t>
            </a:r>
            <a:endParaRPr lang="en-US" sz="2400" b="0" i="0" dirty="0">
              <a:solidFill>
                <a:srgbClr val="222222"/>
              </a:solidFill>
              <a:effectLst/>
              <a:latin typeface="Helvetica" panose="020B0604020202020204" pitchFamily="34" charset="0"/>
            </a:endParaRPr>
          </a:p>
        </p:txBody>
      </p:sp>
    </p:spTree>
    <p:extLst>
      <p:ext uri="{BB962C8B-B14F-4D97-AF65-F5344CB8AC3E}">
        <p14:creationId xmlns:p14="http://schemas.microsoft.com/office/powerpoint/2010/main" val="3669162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models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89" y="2058431"/>
            <a:ext cx="10058400" cy="2682240"/>
          </a:xfrm>
          <a:prstGeom prst="rect">
            <a:avLst/>
          </a:prstGeom>
        </p:spPr>
      </p:pic>
    </p:spTree>
    <p:extLst>
      <p:ext uri="{BB962C8B-B14F-4D97-AF65-F5344CB8AC3E}">
        <p14:creationId xmlns:p14="http://schemas.microsoft.com/office/powerpoint/2010/main" val="3611693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encoder</a:t>
            </a:r>
            <a:endParaRPr lang="en-US" dirty="0"/>
          </a:p>
        </p:txBody>
      </p:sp>
      <p:pic>
        <p:nvPicPr>
          <p:cNvPr id="3" name="Picture 2"/>
          <p:cNvPicPr>
            <a:picLocks noChangeAspect="1"/>
          </p:cNvPicPr>
          <p:nvPr/>
        </p:nvPicPr>
        <p:blipFill>
          <a:blip r:embed="rId2"/>
          <a:stretch>
            <a:fillRect/>
          </a:stretch>
        </p:blipFill>
        <p:spPr>
          <a:xfrm>
            <a:off x="1158686" y="1994445"/>
            <a:ext cx="9532344" cy="3162172"/>
          </a:xfrm>
          <a:prstGeom prst="rect">
            <a:avLst/>
          </a:prstGeom>
        </p:spPr>
      </p:pic>
    </p:spTree>
    <p:extLst>
      <p:ext uri="{BB962C8B-B14F-4D97-AF65-F5344CB8AC3E}">
        <p14:creationId xmlns:p14="http://schemas.microsoft.com/office/powerpoint/2010/main" val="1605062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to sequence decoder</a:t>
            </a:r>
            <a:endParaRPr lang="en-US" dirty="0"/>
          </a:p>
        </p:txBody>
      </p:sp>
      <p:pic>
        <p:nvPicPr>
          <p:cNvPr id="4" name="Picture 3"/>
          <p:cNvPicPr>
            <a:picLocks noChangeAspect="1"/>
          </p:cNvPicPr>
          <p:nvPr/>
        </p:nvPicPr>
        <p:blipFill>
          <a:blip r:embed="rId2"/>
          <a:stretch>
            <a:fillRect/>
          </a:stretch>
        </p:blipFill>
        <p:spPr>
          <a:xfrm>
            <a:off x="1474605" y="2178113"/>
            <a:ext cx="8838628" cy="3286282"/>
          </a:xfrm>
          <a:prstGeom prst="rect">
            <a:avLst/>
          </a:prstGeom>
        </p:spPr>
      </p:pic>
    </p:spTree>
    <p:extLst>
      <p:ext uri="{BB962C8B-B14F-4D97-AF65-F5344CB8AC3E}">
        <p14:creationId xmlns:p14="http://schemas.microsoft.com/office/powerpoint/2010/main" val="1687473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Seq2Seq bottlenecks</a:t>
            </a:r>
            <a:endParaRPr lang="en-US" dirty="0"/>
          </a:p>
        </p:txBody>
      </p:sp>
      <p:sp>
        <p:nvSpPr>
          <p:cNvPr id="3" name="Content Placeholder 2"/>
          <p:cNvSpPr>
            <a:spLocks noGrp="1"/>
          </p:cNvSpPr>
          <p:nvPr>
            <p:ph idx="1"/>
          </p:nvPr>
        </p:nvSpPr>
        <p:spPr/>
        <p:txBody>
          <a:bodyPr/>
          <a:lstStyle/>
          <a:p>
            <a:r>
              <a:rPr lang="en-US" dirty="0" smtClean="0"/>
              <a:t>Loss of information</a:t>
            </a:r>
          </a:p>
          <a:p>
            <a:r>
              <a:rPr lang="en-US" dirty="0" smtClean="0"/>
              <a:t>No parallel computing</a:t>
            </a:r>
          </a:p>
          <a:p>
            <a:r>
              <a:rPr lang="en-US" dirty="0" smtClean="0"/>
              <a:t>Vanishing gradient</a:t>
            </a:r>
            <a:endParaRPr lang="en-US" dirty="0"/>
          </a:p>
        </p:txBody>
      </p:sp>
    </p:spTree>
    <p:extLst>
      <p:ext uri="{BB962C8B-B14F-4D97-AF65-F5344CB8AC3E}">
        <p14:creationId xmlns:p14="http://schemas.microsoft.com/office/powerpoint/2010/main" val="384931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524000" y="1615402"/>
            <a:ext cx="9144000" cy="2597369"/>
          </a:xfrm>
        </p:spPr>
        <p:txBody>
          <a:bodyPr vert="horz" lIns="91440" tIns="45720" rIns="91440" bIns="45720" rtlCol="0" anchor="b">
            <a:normAutofit fontScale="90000"/>
          </a:bodyPr>
          <a:lstStyle/>
          <a:p>
            <a:pPr algn="ctr"/>
            <a:r>
              <a:rPr lang="en-US" sz="9600" dirty="0" smtClean="0">
                <a:solidFill>
                  <a:srgbClr val="FFFFFF"/>
                </a:solidFill>
                <a:latin typeface="Consolas"/>
                <a:ea typeface="Calibri Light"/>
                <a:cs typeface="Calibri Light"/>
              </a:rPr>
              <a:t>Attention is all you need!</a:t>
            </a:r>
            <a:endParaRPr lang="en-US" sz="9600" dirty="0">
              <a:solidFill>
                <a:srgbClr val="FFFFFF"/>
              </a:solidFill>
              <a:latin typeface="Consolas"/>
              <a:ea typeface="Calibri Light"/>
              <a:cs typeface="Calibri Light"/>
            </a:endParaRPr>
          </a:p>
        </p:txBody>
      </p:sp>
    </p:spTree>
    <p:extLst>
      <p:ext uri="{BB962C8B-B14F-4D97-AF65-F5344CB8AC3E}">
        <p14:creationId xmlns:p14="http://schemas.microsoft.com/office/powerpoint/2010/main" val="32174547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49184" cy="1325563"/>
          </a:xfrm>
        </p:spPr>
        <p:txBody>
          <a:bodyPr/>
          <a:lstStyle/>
          <a:p>
            <a:r>
              <a:rPr lang="en-US" dirty="0" smtClean="0"/>
              <a:t>Attention is all you need</a:t>
            </a:r>
            <a:endParaRPr lang="en-US" dirty="0"/>
          </a:p>
        </p:txBody>
      </p:sp>
      <p:pic>
        <p:nvPicPr>
          <p:cNvPr id="3" name="Picture 2"/>
          <p:cNvPicPr>
            <a:picLocks noChangeAspect="1"/>
          </p:cNvPicPr>
          <p:nvPr/>
        </p:nvPicPr>
        <p:blipFill>
          <a:blip r:embed="rId2"/>
          <a:stretch>
            <a:fillRect/>
          </a:stretch>
        </p:blipFill>
        <p:spPr>
          <a:xfrm>
            <a:off x="4586990" y="0"/>
            <a:ext cx="5008979" cy="6947482"/>
          </a:xfrm>
          <a:prstGeom prst="rect">
            <a:avLst/>
          </a:prstGeom>
        </p:spPr>
      </p:pic>
    </p:spTree>
    <p:extLst>
      <p:ext uri="{BB962C8B-B14F-4D97-AF65-F5344CB8AC3E}">
        <p14:creationId xmlns:p14="http://schemas.microsoft.com/office/powerpoint/2010/main" val="1434182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6042285" cy="1325563"/>
          </a:xfrm>
        </p:spPr>
        <p:txBody>
          <a:bodyPr/>
          <a:lstStyle/>
          <a:p>
            <a:r>
              <a:rPr lang="en-US" dirty="0" smtClean="0"/>
              <a:t>Attention is all you need</a:t>
            </a:r>
            <a:endParaRPr lang="en-US" dirty="0"/>
          </a:p>
        </p:txBody>
      </p:sp>
      <p:sp>
        <p:nvSpPr>
          <p:cNvPr id="4" name="Rectangle 3"/>
          <p:cNvSpPr/>
          <p:nvPr/>
        </p:nvSpPr>
        <p:spPr>
          <a:xfrm>
            <a:off x="5431436" y="1972287"/>
            <a:ext cx="6096000" cy="3785652"/>
          </a:xfrm>
          <a:prstGeom prst="rect">
            <a:avLst/>
          </a:prstGeom>
        </p:spPr>
        <p:txBody>
          <a:bodyPr>
            <a:spAutoFit/>
          </a:bodyPr>
          <a:lstStyle/>
          <a:p>
            <a:pPr marL="285750" indent="-285750" algn="just">
              <a:buFont typeface="Arial" panose="020B0604020202020204" pitchFamily="34" charset="0"/>
              <a:buChar char="•"/>
            </a:pPr>
            <a:r>
              <a:rPr lang="en-US" sz="2400" dirty="0" smtClean="0">
                <a:latin typeface="Source Sans Pro" panose="020B0503030403020204" pitchFamily="34" charset="0"/>
              </a:rPr>
              <a:t>An attention function can be described as mapping a query and a set of key-value pairs to an output, where the query, keys, values, and output are all vectors. </a:t>
            </a:r>
          </a:p>
          <a:p>
            <a:pPr algn="just"/>
            <a:endParaRPr lang="en-US" sz="2400" dirty="0" smtClean="0">
              <a:latin typeface="Source Sans Pro" panose="020B0503030403020204" pitchFamily="34" charset="0"/>
            </a:endParaRPr>
          </a:p>
          <a:p>
            <a:pPr marL="285750" indent="-285750" algn="just">
              <a:buFont typeface="Arial" panose="020B0604020202020204" pitchFamily="34" charset="0"/>
              <a:buChar char="•"/>
            </a:pPr>
            <a:r>
              <a:rPr lang="en-US" sz="2400" dirty="0" smtClean="0">
                <a:latin typeface="Source Sans Pro" panose="020B0503030403020204" pitchFamily="34" charset="0"/>
              </a:rPr>
              <a:t>The output is computed as a weighted sum of the values, where the weight assigned to each value is computed by a compatibility function of the query with the corresponding key.</a:t>
            </a:r>
            <a:endParaRPr lang="en-US" sz="2400" dirty="0">
              <a:latin typeface="Source Sans Pro" panose="020B0503030403020204" pitchFamily="34" charset="0"/>
            </a:endParaRPr>
          </a:p>
        </p:txBody>
      </p:sp>
      <p:pic>
        <p:nvPicPr>
          <p:cNvPr id="5" name="Picture 4"/>
          <p:cNvPicPr>
            <a:picLocks noChangeAspect="1"/>
          </p:cNvPicPr>
          <p:nvPr/>
        </p:nvPicPr>
        <p:blipFill>
          <a:blip r:embed="rId2"/>
          <a:stretch>
            <a:fillRect/>
          </a:stretch>
        </p:blipFill>
        <p:spPr>
          <a:xfrm>
            <a:off x="1139252" y="1690688"/>
            <a:ext cx="3204115" cy="4444125"/>
          </a:xfrm>
          <a:prstGeom prst="rect">
            <a:avLst/>
          </a:prstGeom>
        </p:spPr>
      </p:pic>
    </p:spTree>
    <p:extLst>
      <p:ext uri="{BB962C8B-B14F-4D97-AF65-F5344CB8AC3E}">
        <p14:creationId xmlns:p14="http://schemas.microsoft.com/office/powerpoint/2010/main" val="1752038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Seq2Seq models recap</a:t>
            </a:r>
          </a:p>
          <a:p>
            <a:r>
              <a:rPr lang="en-US" dirty="0" smtClean="0"/>
              <a:t>Transformers</a:t>
            </a:r>
          </a:p>
          <a:p>
            <a:r>
              <a:rPr lang="en-US" dirty="0" smtClean="0"/>
              <a:t>Attention mechanism</a:t>
            </a:r>
          </a:p>
          <a:p>
            <a:r>
              <a:rPr lang="en-US" dirty="0" smtClean="0"/>
              <a:t>BERT</a:t>
            </a:r>
          </a:p>
          <a:p>
            <a:r>
              <a:rPr lang="en-US" dirty="0" smtClean="0"/>
              <a:t>Large Language Models</a:t>
            </a:r>
          </a:p>
          <a:p>
            <a:r>
              <a:rPr lang="en-US" dirty="0" err="1" smtClean="0"/>
              <a:t>ChatGPT</a:t>
            </a:r>
            <a:endParaRPr lang="en-US" dirty="0" smtClean="0"/>
          </a:p>
        </p:txBody>
      </p:sp>
    </p:spTree>
    <p:extLst>
      <p:ext uri="{BB962C8B-B14F-4D97-AF65-F5344CB8AC3E}">
        <p14:creationId xmlns:p14="http://schemas.microsoft.com/office/powerpoint/2010/main" val="24004714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6042285" cy="1325563"/>
          </a:xfrm>
        </p:spPr>
        <p:txBody>
          <a:bodyPr/>
          <a:lstStyle/>
          <a:p>
            <a:r>
              <a:rPr lang="en-US" dirty="0" smtClean="0"/>
              <a:t>Attention is all you need</a:t>
            </a:r>
            <a:endParaRPr lang="en-US" dirty="0"/>
          </a:p>
        </p:txBody>
      </p:sp>
      <p:pic>
        <p:nvPicPr>
          <p:cNvPr id="3" name="Picture 2"/>
          <p:cNvPicPr>
            <a:picLocks noChangeAspect="1"/>
          </p:cNvPicPr>
          <p:nvPr/>
        </p:nvPicPr>
        <p:blipFill>
          <a:blip r:embed="rId2"/>
          <a:stretch>
            <a:fillRect/>
          </a:stretch>
        </p:blipFill>
        <p:spPr>
          <a:xfrm>
            <a:off x="1000759" y="1972287"/>
            <a:ext cx="3631201" cy="4373947"/>
          </a:xfrm>
          <a:prstGeom prst="rect">
            <a:avLst/>
          </a:prstGeom>
        </p:spPr>
      </p:pic>
      <p:pic>
        <p:nvPicPr>
          <p:cNvPr id="6" name="Picture 5"/>
          <p:cNvPicPr>
            <a:picLocks noChangeAspect="1"/>
          </p:cNvPicPr>
          <p:nvPr/>
        </p:nvPicPr>
        <p:blipFill>
          <a:blip r:embed="rId3"/>
          <a:stretch>
            <a:fillRect/>
          </a:stretch>
        </p:blipFill>
        <p:spPr>
          <a:xfrm>
            <a:off x="5580049" y="2848131"/>
            <a:ext cx="5434295" cy="1146007"/>
          </a:xfrm>
          <a:prstGeom prst="rect">
            <a:avLst/>
          </a:prstGeom>
        </p:spPr>
      </p:pic>
    </p:spTree>
    <p:extLst>
      <p:ext uri="{BB962C8B-B14F-4D97-AF65-F5344CB8AC3E}">
        <p14:creationId xmlns:p14="http://schemas.microsoft.com/office/powerpoint/2010/main" val="596192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6042285" cy="1325563"/>
          </a:xfrm>
        </p:spPr>
        <p:txBody>
          <a:bodyPr/>
          <a:lstStyle/>
          <a:p>
            <a:r>
              <a:rPr lang="en-US" dirty="0" smtClean="0"/>
              <a:t>Attention is all you need</a:t>
            </a:r>
            <a:endParaRPr lang="en-US" dirty="0"/>
          </a:p>
        </p:txBody>
      </p:sp>
      <p:sp>
        <p:nvSpPr>
          <p:cNvPr id="4" name="Rectangle 3"/>
          <p:cNvSpPr/>
          <p:nvPr/>
        </p:nvSpPr>
        <p:spPr>
          <a:xfrm>
            <a:off x="5460128" y="1690688"/>
            <a:ext cx="6096000" cy="1938992"/>
          </a:xfrm>
          <a:prstGeom prst="rect">
            <a:avLst/>
          </a:prstGeom>
        </p:spPr>
        <p:txBody>
          <a:bodyPr>
            <a:spAutoFit/>
          </a:bodyPr>
          <a:lstStyle/>
          <a:p>
            <a:pPr algn="just"/>
            <a:r>
              <a:rPr lang="en-US" sz="2400" dirty="0" smtClean="0"/>
              <a:t>Multi-head attention allows the model to jointly attend to information from different representation subspaces at different positions. With a single attention head, averaging inhibits this.</a:t>
            </a:r>
            <a:endParaRPr lang="en-US" sz="2400" dirty="0"/>
          </a:p>
        </p:txBody>
      </p:sp>
      <p:pic>
        <p:nvPicPr>
          <p:cNvPr id="5" name="Picture 4"/>
          <p:cNvPicPr>
            <a:picLocks noChangeAspect="1"/>
          </p:cNvPicPr>
          <p:nvPr/>
        </p:nvPicPr>
        <p:blipFill>
          <a:blip r:embed="rId2"/>
          <a:stretch>
            <a:fillRect/>
          </a:stretch>
        </p:blipFill>
        <p:spPr>
          <a:xfrm>
            <a:off x="1306727" y="1808498"/>
            <a:ext cx="3356784" cy="4371280"/>
          </a:xfrm>
          <a:prstGeom prst="rect">
            <a:avLst/>
          </a:prstGeom>
        </p:spPr>
      </p:pic>
      <p:pic>
        <p:nvPicPr>
          <p:cNvPr id="7" name="Picture 6"/>
          <p:cNvPicPr>
            <a:picLocks noChangeAspect="1"/>
          </p:cNvPicPr>
          <p:nvPr/>
        </p:nvPicPr>
        <p:blipFill>
          <a:blip r:embed="rId3"/>
          <a:stretch>
            <a:fillRect/>
          </a:stretch>
        </p:blipFill>
        <p:spPr>
          <a:xfrm>
            <a:off x="5167206" y="3952544"/>
            <a:ext cx="6681843" cy="1522242"/>
          </a:xfrm>
          <a:prstGeom prst="rect">
            <a:avLst/>
          </a:prstGeom>
        </p:spPr>
      </p:pic>
    </p:spTree>
    <p:extLst>
      <p:ext uri="{BB962C8B-B14F-4D97-AF65-F5344CB8AC3E}">
        <p14:creationId xmlns:p14="http://schemas.microsoft.com/office/powerpoint/2010/main" val="2996301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2597369"/>
          </a:xfrm>
        </p:spPr>
        <p:txBody>
          <a:bodyPr vert="horz" lIns="91440" tIns="45720" rIns="91440" bIns="45720" rtlCol="0" anchor="b">
            <a:normAutofit/>
          </a:bodyPr>
          <a:lstStyle/>
          <a:p>
            <a:pPr algn="ctr"/>
            <a:r>
              <a:rPr lang="en-US" sz="9600" dirty="0" smtClean="0">
                <a:solidFill>
                  <a:srgbClr val="FFFFFF"/>
                </a:solidFill>
                <a:latin typeface="Consolas"/>
                <a:ea typeface="Calibri Light"/>
                <a:cs typeface="Calibri Light"/>
              </a:rPr>
              <a:t>Transformers</a:t>
            </a:r>
            <a:endParaRPr lang="en-US" sz="9600" dirty="0">
              <a:solidFill>
                <a:srgbClr val="FFFFFF"/>
              </a:solidFill>
              <a:latin typeface="Consolas"/>
              <a:ea typeface="Calibri Light"/>
              <a:cs typeface="Calibri Light"/>
            </a:endParaRPr>
          </a:p>
        </p:txBody>
      </p:sp>
    </p:spTree>
    <p:extLst>
      <p:ext uri="{BB962C8B-B14F-4D97-AF65-F5344CB8AC3E}">
        <p14:creationId xmlns:p14="http://schemas.microsoft.com/office/powerpoint/2010/main" val="26918702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Machine Translation</a:t>
            </a:r>
            <a:endParaRPr lang="en-US" dirty="0"/>
          </a:p>
        </p:txBody>
      </p:sp>
      <p:sp>
        <p:nvSpPr>
          <p:cNvPr id="4" name="Rounded Rectangle 3"/>
          <p:cNvSpPr/>
          <p:nvPr/>
        </p:nvSpPr>
        <p:spPr>
          <a:xfrm>
            <a:off x="838200" y="2776926"/>
            <a:ext cx="2924331" cy="118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Input</a:t>
            </a:r>
            <a:endParaRPr lang="en-US" sz="2800" dirty="0"/>
          </a:p>
        </p:txBody>
      </p:sp>
      <p:sp>
        <p:nvSpPr>
          <p:cNvPr id="5" name="Rounded Rectangle 4"/>
          <p:cNvSpPr/>
          <p:nvPr/>
        </p:nvSpPr>
        <p:spPr>
          <a:xfrm>
            <a:off x="9100278" y="2776925"/>
            <a:ext cx="2924331" cy="118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Output</a:t>
            </a:r>
            <a:endParaRPr lang="en-US" sz="2800" dirty="0"/>
          </a:p>
        </p:txBody>
      </p:sp>
      <p:pic>
        <p:nvPicPr>
          <p:cNvPr id="6" name="Picture 5"/>
          <p:cNvPicPr>
            <a:picLocks noChangeAspect="1"/>
          </p:cNvPicPr>
          <p:nvPr/>
        </p:nvPicPr>
        <p:blipFill>
          <a:blip r:embed="rId2"/>
          <a:stretch>
            <a:fillRect/>
          </a:stretch>
        </p:blipFill>
        <p:spPr>
          <a:xfrm>
            <a:off x="5212861" y="1935326"/>
            <a:ext cx="2905530" cy="2867425"/>
          </a:xfrm>
          <a:prstGeom prst="rect">
            <a:avLst/>
          </a:prstGeom>
        </p:spPr>
      </p:pic>
      <p:cxnSp>
        <p:nvCxnSpPr>
          <p:cNvPr id="7" name="Straight Arrow Connector 6"/>
          <p:cNvCxnSpPr/>
          <p:nvPr/>
        </p:nvCxnSpPr>
        <p:spPr>
          <a:xfrm>
            <a:off x="4077356" y="3369036"/>
            <a:ext cx="9143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992288" y="3369036"/>
            <a:ext cx="9143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93739" y="4208884"/>
            <a:ext cx="3493957" cy="584775"/>
          </a:xfrm>
          <a:prstGeom prst="rect">
            <a:avLst/>
          </a:prstGeom>
          <a:noFill/>
        </p:spPr>
        <p:txBody>
          <a:bodyPr wrap="square" rtlCol="0">
            <a:spAutoFit/>
          </a:bodyPr>
          <a:lstStyle/>
          <a:p>
            <a:r>
              <a:rPr lang="en-US" sz="3200" dirty="0" smtClean="0"/>
              <a:t>Je </a:t>
            </a:r>
            <a:r>
              <a:rPr lang="en-US" sz="3200" dirty="0" err="1" smtClean="0"/>
              <a:t>suis</a:t>
            </a:r>
            <a:r>
              <a:rPr lang="en-US" sz="3200" dirty="0" smtClean="0"/>
              <a:t> </a:t>
            </a:r>
            <a:r>
              <a:rPr lang="en-US" sz="3200" dirty="0" err="1" smtClean="0"/>
              <a:t>etudiant</a:t>
            </a:r>
            <a:endParaRPr lang="en-US" sz="3200" dirty="0"/>
          </a:p>
        </p:txBody>
      </p:sp>
      <p:sp>
        <p:nvSpPr>
          <p:cNvPr id="13" name="TextBox 12"/>
          <p:cNvSpPr txBox="1"/>
          <p:nvPr/>
        </p:nvSpPr>
        <p:spPr>
          <a:xfrm>
            <a:off x="9240186" y="4217976"/>
            <a:ext cx="2786921" cy="584775"/>
          </a:xfrm>
          <a:prstGeom prst="rect">
            <a:avLst/>
          </a:prstGeom>
          <a:noFill/>
        </p:spPr>
        <p:txBody>
          <a:bodyPr wrap="square" rtlCol="0">
            <a:spAutoFit/>
          </a:bodyPr>
          <a:lstStyle/>
          <a:p>
            <a:r>
              <a:rPr lang="en-US" sz="3200" dirty="0" smtClean="0"/>
              <a:t>I am a student</a:t>
            </a:r>
            <a:endParaRPr lang="en-US" sz="3200" dirty="0"/>
          </a:p>
        </p:txBody>
      </p:sp>
    </p:spTree>
    <p:extLst>
      <p:ext uri="{BB962C8B-B14F-4D97-AF65-F5344CB8AC3E}">
        <p14:creationId xmlns:p14="http://schemas.microsoft.com/office/powerpoint/2010/main" val="1963291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14007" y="2613870"/>
            <a:ext cx="8949127" cy="20031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Machine Translation</a:t>
            </a:r>
            <a:endParaRPr lang="en-US" dirty="0"/>
          </a:p>
        </p:txBody>
      </p:sp>
      <p:sp>
        <p:nvSpPr>
          <p:cNvPr id="4" name="Rounded Rectangle 3"/>
          <p:cNvSpPr/>
          <p:nvPr/>
        </p:nvSpPr>
        <p:spPr>
          <a:xfrm>
            <a:off x="2067394" y="3033753"/>
            <a:ext cx="2924331" cy="118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Encoders</a:t>
            </a:r>
            <a:endParaRPr lang="en-US" sz="2800" dirty="0"/>
          </a:p>
        </p:txBody>
      </p:sp>
      <p:sp>
        <p:nvSpPr>
          <p:cNvPr id="5" name="Rounded Rectangle 4"/>
          <p:cNvSpPr/>
          <p:nvPr/>
        </p:nvSpPr>
        <p:spPr>
          <a:xfrm>
            <a:off x="6624418" y="3033753"/>
            <a:ext cx="2924331" cy="118422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Decoders</a:t>
            </a:r>
            <a:endParaRPr lang="en-US" sz="2800" dirty="0"/>
          </a:p>
        </p:txBody>
      </p:sp>
      <p:cxnSp>
        <p:nvCxnSpPr>
          <p:cNvPr id="7" name="Straight Arrow Connector 6"/>
          <p:cNvCxnSpPr/>
          <p:nvPr/>
        </p:nvCxnSpPr>
        <p:spPr>
          <a:xfrm>
            <a:off x="5291559" y="3625864"/>
            <a:ext cx="91436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155288" y="2303883"/>
            <a:ext cx="0" cy="7298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67394" y="5319170"/>
            <a:ext cx="2864339" cy="584775"/>
          </a:xfrm>
          <a:prstGeom prst="rect">
            <a:avLst/>
          </a:prstGeom>
          <a:noFill/>
          <a:ln w="28575">
            <a:solidFill>
              <a:srgbClr val="7030A0"/>
            </a:solidFill>
          </a:ln>
        </p:spPr>
        <p:txBody>
          <a:bodyPr wrap="square" rtlCol="0">
            <a:spAutoFit/>
          </a:bodyPr>
          <a:lstStyle>
            <a:defPPr>
              <a:defRPr lang="en-US"/>
            </a:defPPr>
            <a:lvl1pPr>
              <a:defRPr sz="3200"/>
            </a:lvl1pPr>
          </a:lstStyle>
          <a:p>
            <a:r>
              <a:rPr lang="en-US" dirty="0"/>
              <a:t>Je </a:t>
            </a:r>
            <a:r>
              <a:rPr lang="en-US" dirty="0" err="1"/>
              <a:t>suis</a:t>
            </a:r>
            <a:r>
              <a:rPr lang="en-US" dirty="0"/>
              <a:t> </a:t>
            </a:r>
            <a:r>
              <a:rPr lang="en-US" dirty="0" err="1"/>
              <a:t>etudiant</a:t>
            </a:r>
            <a:endParaRPr lang="en-US" dirty="0"/>
          </a:p>
        </p:txBody>
      </p:sp>
      <p:sp>
        <p:nvSpPr>
          <p:cNvPr id="13" name="TextBox 12"/>
          <p:cNvSpPr txBox="1"/>
          <p:nvPr/>
        </p:nvSpPr>
        <p:spPr>
          <a:xfrm>
            <a:off x="6761828" y="1548477"/>
            <a:ext cx="2786921" cy="584775"/>
          </a:xfrm>
          <a:prstGeom prst="rect">
            <a:avLst/>
          </a:prstGeom>
          <a:noFill/>
          <a:ln w="28575">
            <a:solidFill>
              <a:srgbClr val="7030A0"/>
            </a:solidFill>
          </a:ln>
        </p:spPr>
        <p:txBody>
          <a:bodyPr wrap="square" rtlCol="0">
            <a:spAutoFit/>
          </a:bodyPr>
          <a:lstStyle/>
          <a:p>
            <a:r>
              <a:rPr lang="en-US" sz="3200" dirty="0" smtClean="0"/>
              <a:t>I am a student</a:t>
            </a:r>
            <a:endParaRPr lang="en-US" sz="3200" dirty="0"/>
          </a:p>
        </p:txBody>
      </p:sp>
      <p:cxnSp>
        <p:nvCxnSpPr>
          <p:cNvPr id="14" name="Straight Arrow Connector 13"/>
          <p:cNvCxnSpPr/>
          <p:nvPr/>
        </p:nvCxnSpPr>
        <p:spPr>
          <a:xfrm flipH="1" flipV="1">
            <a:off x="3517706" y="4252035"/>
            <a:ext cx="11853" cy="904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66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14007" y="1409075"/>
            <a:ext cx="8949127" cy="45270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042" y="241117"/>
            <a:ext cx="6720840" cy="690514"/>
          </a:xfrm>
        </p:spPr>
        <p:txBody>
          <a:bodyPr>
            <a:normAutofit fontScale="90000"/>
          </a:bodyPr>
          <a:lstStyle/>
          <a:p>
            <a:r>
              <a:rPr lang="en-US" dirty="0" smtClean="0"/>
              <a:t>Neural Machine Translation</a:t>
            </a:r>
            <a:endParaRPr lang="en-US" dirty="0"/>
          </a:p>
        </p:txBody>
      </p:sp>
      <p:sp>
        <p:nvSpPr>
          <p:cNvPr id="4" name="Rounded Rectangle 3"/>
          <p:cNvSpPr/>
          <p:nvPr/>
        </p:nvSpPr>
        <p:spPr>
          <a:xfrm>
            <a:off x="2142345" y="1690688"/>
            <a:ext cx="2249179" cy="592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a:t>
            </a:r>
            <a:endParaRPr lang="en-US" sz="2800" dirty="0"/>
          </a:p>
        </p:txBody>
      </p:sp>
      <p:cxnSp>
        <p:nvCxnSpPr>
          <p:cNvPr id="7" name="Straight Arrow Connector 6"/>
          <p:cNvCxnSpPr/>
          <p:nvPr/>
        </p:nvCxnSpPr>
        <p:spPr>
          <a:xfrm flipV="1">
            <a:off x="4391524" y="1837757"/>
            <a:ext cx="2885865" cy="876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97602" y="6235828"/>
            <a:ext cx="3493957" cy="584775"/>
          </a:xfrm>
          <a:prstGeom prst="rect">
            <a:avLst/>
          </a:prstGeom>
          <a:noFill/>
          <a:ln w="28575">
            <a:solidFill>
              <a:srgbClr val="7030A0"/>
            </a:solidFill>
          </a:ln>
        </p:spPr>
        <p:txBody>
          <a:bodyPr wrap="square" rtlCol="0">
            <a:spAutoFit/>
          </a:bodyPr>
          <a:lstStyle>
            <a:defPPr>
              <a:defRPr lang="en-US"/>
            </a:defPPr>
            <a:lvl1pPr>
              <a:defRPr sz="3200"/>
            </a:lvl1pPr>
          </a:lstStyle>
          <a:p>
            <a:r>
              <a:rPr lang="en-US" dirty="0"/>
              <a:t>Je </a:t>
            </a:r>
            <a:r>
              <a:rPr lang="en-US" dirty="0" err="1"/>
              <a:t>suis</a:t>
            </a:r>
            <a:r>
              <a:rPr lang="en-US" dirty="0"/>
              <a:t> </a:t>
            </a:r>
            <a:r>
              <a:rPr lang="en-US" dirty="0" err="1"/>
              <a:t>etudiant</a:t>
            </a:r>
            <a:endParaRPr lang="en-US" dirty="0"/>
          </a:p>
        </p:txBody>
      </p:sp>
      <p:sp>
        <p:nvSpPr>
          <p:cNvPr id="13" name="TextBox 12"/>
          <p:cNvSpPr txBox="1"/>
          <p:nvPr/>
        </p:nvSpPr>
        <p:spPr>
          <a:xfrm>
            <a:off x="7045360" y="144211"/>
            <a:ext cx="2786921" cy="584775"/>
          </a:xfrm>
          <a:prstGeom prst="rect">
            <a:avLst/>
          </a:prstGeom>
          <a:noFill/>
          <a:ln w="28575">
            <a:solidFill>
              <a:srgbClr val="7030A0"/>
            </a:solidFill>
          </a:ln>
        </p:spPr>
        <p:txBody>
          <a:bodyPr wrap="square" rtlCol="0">
            <a:spAutoFit/>
          </a:bodyPr>
          <a:lstStyle/>
          <a:p>
            <a:r>
              <a:rPr lang="en-US" sz="3200" dirty="0" smtClean="0"/>
              <a:t>I am a student</a:t>
            </a:r>
            <a:endParaRPr lang="en-US" sz="3200" dirty="0"/>
          </a:p>
        </p:txBody>
      </p:sp>
      <p:sp>
        <p:nvSpPr>
          <p:cNvPr id="15" name="Rounded Rectangle 14"/>
          <p:cNvSpPr/>
          <p:nvPr/>
        </p:nvSpPr>
        <p:spPr>
          <a:xfrm>
            <a:off x="2179188" y="2441642"/>
            <a:ext cx="2249179" cy="592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a:t>
            </a:r>
            <a:endParaRPr lang="en-US" sz="2800" dirty="0"/>
          </a:p>
        </p:txBody>
      </p:sp>
      <p:sp>
        <p:nvSpPr>
          <p:cNvPr id="16" name="Rounded Rectangle 15"/>
          <p:cNvSpPr/>
          <p:nvPr/>
        </p:nvSpPr>
        <p:spPr>
          <a:xfrm>
            <a:off x="2216031" y="3192596"/>
            <a:ext cx="2249179" cy="592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a:t>
            </a:r>
            <a:endParaRPr lang="en-US" sz="2800" dirty="0"/>
          </a:p>
        </p:txBody>
      </p:sp>
      <p:sp>
        <p:nvSpPr>
          <p:cNvPr id="17" name="Rounded Rectangle 16"/>
          <p:cNvSpPr/>
          <p:nvPr/>
        </p:nvSpPr>
        <p:spPr>
          <a:xfrm>
            <a:off x="2252874" y="3943550"/>
            <a:ext cx="2249179" cy="592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a:t>
            </a:r>
            <a:endParaRPr lang="en-US" sz="2800" dirty="0"/>
          </a:p>
        </p:txBody>
      </p:sp>
      <p:sp>
        <p:nvSpPr>
          <p:cNvPr id="18" name="Rounded Rectangle 17"/>
          <p:cNvSpPr/>
          <p:nvPr/>
        </p:nvSpPr>
        <p:spPr>
          <a:xfrm>
            <a:off x="2252873" y="4990559"/>
            <a:ext cx="2249179" cy="5921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Encoder</a:t>
            </a:r>
            <a:endParaRPr lang="en-US" sz="2800" dirty="0"/>
          </a:p>
        </p:txBody>
      </p:sp>
      <p:cxnSp>
        <p:nvCxnSpPr>
          <p:cNvPr id="14" name="Straight Arrow Connector 13"/>
          <p:cNvCxnSpPr/>
          <p:nvPr/>
        </p:nvCxnSpPr>
        <p:spPr>
          <a:xfrm flipV="1">
            <a:off x="3340620" y="4535661"/>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331315" y="3641976"/>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323529" y="2904389"/>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314386" y="2186151"/>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277389" y="1571349"/>
            <a:ext cx="2249179" cy="5921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a:t>
            </a:r>
            <a:endParaRPr lang="en-US" sz="2800" dirty="0"/>
          </a:p>
        </p:txBody>
      </p:sp>
      <p:sp>
        <p:nvSpPr>
          <p:cNvPr id="23" name="Rounded Rectangle 22"/>
          <p:cNvSpPr/>
          <p:nvPr/>
        </p:nvSpPr>
        <p:spPr>
          <a:xfrm>
            <a:off x="7314232" y="2322303"/>
            <a:ext cx="2249179" cy="5921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a:t>
            </a:r>
            <a:endParaRPr lang="en-US" sz="2800" dirty="0"/>
          </a:p>
        </p:txBody>
      </p:sp>
      <p:sp>
        <p:nvSpPr>
          <p:cNvPr id="24" name="Rounded Rectangle 23"/>
          <p:cNvSpPr/>
          <p:nvPr/>
        </p:nvSpPr>
        <p:spPr>
          <a:xfrm>
            <a:off x="7351075" y="3073257"/>
            <a:ext cx="2249179" cy="5921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a:t>
            </a:r>
            <a:endParaRPr lang="en-US" sz="2800" dirty="0"/>
          </a:p>
        </p:txBody>
      </p:sp>
      <p:sp>
        <p:nvSpPr>
          <p:cNvPr id="25" name="Rounded Rectangle 24"/>
          <p:cNvSpPr/>
          <p:nvPr/>
        </p:nvSpPr>
        <p:spPr>
          <a:xfrm>
            <a:off x="7387918" y="3824211"/>
            <a:ext cx="2249179" cy="5921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a:t>
            </a:r>
            <a:endParaRPr lang="en-US" sz="2800" dirty="0"/>
          </a:p>
        </p:txBody>
      </p:sp>
      <p:sp>
        <p:nvSpPr>
          <p:cNvPr id="26" name="Rounded Rectangle 25"/>
          <p:cNvSpPr/>
          <p:nvPr/>
        </p:nvSpPr>
        <p:spPr>
          <a:xfrm>
            <a:off x="7387917" y="4871220"/>
            <a:ext cx="2249179" cy="5921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t>Decoder</a:t>
            </a:r>
            <a:endParaRPr lang="en-US" sz="2800" dirty="0"/>
          </a:p>
        </p:txBody>
      </p:sp>
      <p:cxnSp>
        <p:nvCxnSpPr>
          <p:cNvPr id="27" name="Straight Arrow Connector 26"/>
          <p:cNvCxnSpPr/>
          <p:nvPr/>
        </p:nvCxnSpPr>
        <p:spPr>
          <a:xfrm flipV="1">
            <a:off x="8475664" y="4416322"/>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466359" y="3522637"/>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8458573" y="2785050"/>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449430" y="2066812"/>
            <a:ext cx="0" cy="36493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3"/>
            <a:endCxn id="23" idx="1"/>
          </p:cNvCxnSpPr>
          <p:nvPr/>
        </p:nvCxnSpPr>
        <p:spPr>
          <a:xfrm>
            <a:off x="4391524" y="1986744"/>
            <a:ext cx="2922708" cy="6316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 idx="3"/>
            <a:endCxn id="24" idx="1"/>
          </p:cNvCxnSpPr>
          <p:nvPr/>
        </p:nvCxnSpPr>
        <p:spPr>
          <a:xfrm>
            <a:off x="4391524" y="1986744"/>
            <a:ext cx="2959551" cy="13825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3"/>
          </p:cNvCxnSpPr>
          <p:nvPr/>
        </p:nvCxnSpPr>
        <p:spPr>
          <a:xfrm>
            <a:off x="4391524" y="1986744"/>
            <a:ext cx="2990297" cy="21921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 idx="3"/>
          </p:cNvCxnSpPr>
          <p:nvPr/>
        </p:nvCxnSpPr>
        <p:spPr>
          <a:xfrm>
            <a:off x="4391524" y="1986744"/>
            <a:ext cx="2990297" cy="32287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8454506" y="688822"/>
            <a:ext cx="11853" cy="904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3377462" y="5371450"/>
            <a:ext cx="11853" cy="904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Encoder</a:t>
            </a:r>
            <a:endParaRPr lang="en-US" dirty="0"/>
          </a:p>
        </p:txBody>
      </p:sp>
      <p:sp>
        <p:nvSpPr>
          <p:cNvPr id="4" name="Rounded Rectangle 3"/>
          <p:cNvSpPr/>
          <p:nvPr/>
        </p:nvSpPr>
        <p:spPr>
          <a:xfrm>
            <a:off x="1828668" y="2045402"/>
            <a:ext cx="8808852" cy="3623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Rounded Rectangle 4"/>
          <p:cNvSpPr/>
          <p:nvPr/>
        </p:nvSpPr>
        <p:spPr>
          <a:xfrm>
            <a:off x="2682108" y="2670242"/>
            <a:ext cx="7101972" cy="8349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Feed Forward Neural Network</a:t>
            </a:r>
            <a:endParaRPr lang="en-US" sz="2800" dirty="0"/>
          </a:p>
        </p:txBody>
      </p:sp>
      <p:sp>
        <p:nvSpPr>
          <p:cNvPr id="7" name="Rounded Rectangle 6"/>
          <p:cNvSpPr/>
          <p:nvPr/>
        </p:nvSpPr>
        <p:spPr>
          <a:xfrm>
            <a:off x="2682108" y="4130040"/>
            <a:ext cx="7101972" cy="8349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Self Attention</a:t>
            </a:r>
            <a:endParaRPr lang="en-US" sz="2800" dirty="0"/>
          </a:p>
        </p:txBody>
      </p:sp>
      <p:cxnSp>
        <p:nvCxnSpPr>
          <p:cNvPr id="8" name="Straight Arrow Connector 7"/>
          <p:cNvCxnSpPr/>
          <p:nvPr/>
        </p:nvCxnSpPr>
        <p:spPr>
          <a:xfrm flipH="1" flipV="1">
            <a:off x="6233094" y="4964998"/>
            <a:ext cx="11853" cy="904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0"/>
          </p:cNvCxnSpPr>
          <p:nvPr/>
        </p:nvCxnSpPr>
        <p:spPr>
          <a:xfrm flipH="1" flipV="1">
            <a:off x="6221242" y="3365331"/>
            <a:ext cx="11852" cy="7647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209389" y="1690688"/>
            <a:ext cx="11853" cy="9045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134600" y="3781140"/>
            <a:ext cx="1005840"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650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Encoder-Decoder</a:t>
            </a:r>
            <a:endParaRPr lang="en-US" dirty="0"/>
          </a:p>
        </p:txBody>
      </p:sp>
      <p:sp>
        <p:nvSpPr>
          <p:cNvPr id="4" name="Rounded Rectangle 3"/>
          <p:cNvSpPr/>
          <p:nvPr/>
        </p:nvSpPr>
        <p:spPr>
          <a:xfrm>
            <a:off x="639948" y="2854269"/>
            <a:ext cx="4887455" cy="2234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Rounded Rectangle 4"/>
          <p:cNvSpPr/>
          <p:nvPr/>
        </p:nvSpPr>
        <p:spPr>
          <a:xfrm>
            <a:off x="1113466" y="3239517"/>
            <a:ext cx="3940419"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n w="0"/>
                <a:solidFill>
                  <a:schemeClr val="tx1"/>
                </a:solidFill>
                <a:effectLst>
                  <a:outerShdw blurRad="38100" dist="19050" dir="2700000" algn="tl" rotWithShape="0">
                    <a:schemeClr val="dk1">
                      <a:alpha val="40000"/>
                    </a:schemeClr>
                  </a:outerShdw>
                </a:effectLst>
              </a:rPr>
              <a:t>Feed Forward Neural Network</a:t>
            </a:r>
            <a:endParaRPr lang="en-US" sz="2000" dirty="0"/>
          </a:p>
        </p:txBody>
      </p:sp>
      <p:sp>
        <p:nvSpPr>
          <p:cNvPr id="7" name="Rounded Rectangle 6"/>
          <p:cNvSpPr/>
          <p:nvPr/>
        </p:nvSpPr>
        <p:spPr>
          <a:xfrm>
            <a:off x="1113466" y="4139561"/>
            <a:ext cx="3940419"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Self Attention</a:t>
            </a:r>
            <a:endParaRPr lang="en-US" sz="2800" dirty="0"/>
          </a:p>
        </p:txBody>
      </p:sp>
      <p:cxnSp>
        <p:nvCxnSpPr>
          <p:cNvPr id="8" name="Straight Arrow Connector 7"/>
          <p:cNvCxnSpPr/>
          <p:nvPr/>
        </p:nvCxnSpPr>
        <p:spPr>
          <a:xfrm flipH="1" flipV="1">
            <a:off x="3083675" y="4654358"/>
            <a:ext cx="6576" cy="557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7" idx="0"/>
          </p:cNvCxnSpPr>
          <p:nvPr/>
        </p:nvCxnSpPr>
        <p:spPr>
          <a:xfrm flipH="1" flipV="1">
            <a:off x="3077099" y="3668077"/>
            <a:ext cx="6576" cy="47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070523" y="2635569"/>
            <a:ext cx="6576" cy="557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235787" y="3895159"/>
            <a:ext cx="1053987" cy="86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6359197" y="1690688"/>
            <a:ext cx="4887455" cy="339789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800" dirty="0"/>
          </a:p>
        </p:txBody>
      </p:sp>
      <p:sp>
        <p:nvSpPr>
          <p:cNvPr id="16" name="Rounded Rectangle 15"/>
          <p:cNvSpPr/>
          <p:nvPr/>
        </p:nvSpPr>
        <p:spPr>
          <a:xfrm>
            <a:off x="6906753" y="2112594"/>
            <a:ext cx="3940419"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n w="0"/>
                <a:solidFill>
                  <a:schemeClr val="tx1"/>
                </a:solidFill>
                <a:effectLst>
                  <a:outerShdw blurRad="38100" dist="19050" dir="2700000" algn="tl" rotWithShape="0">
                    <a:schemeClr val="dk1">
                      <a:alpha val="40000"/>
                    </a:schemeClr>
                  </a:outerShdw>
                </a:effectLst>
              </a:rPr>
              <a:t>Feed Forward Neural Network</a:t>
            </a:r>
            <a:endParaRPr lang="en-US" sz="2000" dirty="0"/>
          </a:p>
        </p:txBody>
      </p:sp>
      <p:sp>
        <p:nvSpPr>
          <p:cNvPr id="17" name="Rounded Rectangle 16"/>
          <p:cNvSpPr/>
          <p:nvPr/>
        </p:nvSpPr>
        <p:spPr>
          <a:xfrm>
            <a:off x="6919906" y="4016066"/>
            <a:ext cx="3940419"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Self Attention</a:t>
            </a:r>
            <a:endParaRPr lang="en-US" sz="2800" dirty="0"/>
          </a:p>
        </p:txBody>
      </p:sp>
      <p:cxnSp>
        <p:nvCxnSpPr>
          <p:cNvPr id="18" name="Straight Arrow Connector 17"/>
          <p:cNvCxnSpPr/>
          <p:nvPr/>
        </p:nvCxnSpPr>
        <p:spPr>
          <a:xfrm flipH="1" flipV="1">
            <a:off x="8890115" y="4667283"/>
            <a:ext cx="6576" cy="557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0"/>
          </p:cNvCxnSpPr>
          <p:nvPr/>
        </p:nvCxnSpPr>
        <p:spPr>
          <a:xfrm flipH="1" flipV="1">
            <a:off x="8883539" y="3544582"/>
            <a:ext cx="6576" cy="4714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802924" y="1371600"/>
            <a:ext cx="0" cy="740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6926481" y="3042673"/>
            <a:ext cx="3940419"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n w="0"/>
                <a:solidFill>
                  <a:schemeClr val="tx1"/>
                </a:solidFill>
                <a:effectLst>
                  <a:outerShdw blurRad="38100" dist="19050" dir="2700000" algn="tl" rotWithShape="0">
                    <a:schemeClr val="dk1">
                      <a:alpha val="40000"/>
                    </a:schemeClr>
                  </a:outerShdw>
                </a:effectLst>
              </a:rPr>
              <a:t>Encoder-Decoder attention</a:t>
            </a:r>
            <a:endParaRPr lang="en-US" sz="2000" dirty="0"/>
          </a:p>
        </p:txBody>
      </p:sp>
      <p:cxnSp>
        <p:nvCxnSpPr>
          <p:cNvPr id="28" name="Straight Arrow Connector 27"/>
          <p:cNvCxnSpPr/>
          <p:nvPr/>
        </p:nvCxnSpPr>
        <p:spPr>
          <a:xfrm flipH="1" flipV="1">
            <a:off x="8842813" y="2556171"/>
            <a:ext cx="6576" cy="55772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065322" y="5342157"/>
            <a:ext cx="2049857" cy="769441"/>
          </a:xfrm>
          <a:prstGeom prst="rect">
            <a:avLst/>
          </a:prstGeom>
        </p:spPr>
        <p:txBody>
          <a:bodyPr wrap="none">
            <a:spAutoFit/>
          </a:bodyPr>
          <a:lstStyle/>
          <a:p>
            <a:r>
              <a:rPr lang="en-US" sz="4400" dirty="0">
                <a:solidFill>
                  <a:prstClr val="black"/>
                </a:solidFill>
                <a:latin typeface="Calibri Light" panose="020F0302020204030204"/>
                <a:ea typeface="+mj-ea"/>
                <a:cs typeface="+mj-cs"/>
              </a:rPr>
              <a:t>Encoder</a:t>
            </a:r>
            <a:endParaRPr lang="en-US" dirty="0"/>
          </a:p>
        </p:txBody>
      </p:sp>
      <p:sp>
        <p:nvSpPr>
          <p:cNvPr id="32" name="Rectangle 31"/>
          <p:cNvSpPr/>
          <p:nvPr/>
        </p:nvSpPr>
        <p:spPr>
          <a:xfrm>
            <a:off x="8130842" y="5342156"/>
            <a:ext cx="2102755" cy="769441"/>
          </a:xfrm>
          <a:prstGeom prst="rect">
            <a:avLst/>
          </a:prstGeom>
        </p:spPr>
        <p:txBody>
          <a:bodyPr wrap="none">
            <a:spAutoFit/>
          </a:bodyPr>
          <a:lstStyle/>
          <a:p>
            <a:r>
              <a:rPr lang="en-US" sz="4400" dirty="0" smtClean="0">
                <a:solidFill>
                  <a:prstClr val="black"/>
                </a:solidFill>
                <a:latin typeface="Calibri Light" panose="020F0302020204030204"/>
                <a:ea typeface="+mj-ea"/>
                <a:cs typeface="+mj-cs"/>
              </a:rPr>
              <a:t>Decoder</a:t>
            </a:r>
            <a:endParaRPr lang="en-US" dirty="0"/>
          </a:p>
        </p:txBody>
      </p:sp>
    </p:spTree>
    <p:extLst>
      <p:ext uri="{BB962C8B-B14F-4D97-AF65-F5344CB8AC3E}">
        <p14:creationId xmlns:p14="http://schemas.microsoft.com/office/powerpoint/2010/main" val="27492120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44286"/>
            <a:ext cx="4084320" cy="1325563"/>
          </a:xfrm>
        </p:spPr>
        <p:txBody>
          <a:bodyPr/>
          <a:lstStyle/>
          <a:p>
            <a:r>
              <a:rPr lang="en-US" dirty="0" smtClean="0"/>
              <a:t>Flow of tensors</a:t>
            </a:r>
            <a:endParaRPr lang="en-US" dirty="0"/>
          </a:p>
        </p:txBody>
      </p:sp>
      <p:sp>
        <p:nvSpPr>
          <p:cNvPr id="4" name="Rounded Rectangle 3"/>
          <p:cNvSpPr/>
          <p:nvPr/>
        </p:nvSpPr>
        <p:spPr>
          <a:xfrm>
            <a:off x="563748" y="2065848"/>
            <a:ext cx="10561452" cy="3437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Rounded Rectangle 4"/>
          <p:cNvSpPr/>
          <p:nvPr/>
        </p:nvSpPr>
        <p:spPr>
          <a:xfrm>
            <a:off x="1435593" y="2664117"/>
            <a:ext cx="8699985"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n w="0"/>
                <a:solidFill>
                  <a:schemeClr val="tx1"/>
                </a:solidFill>
                <a:effectLst>
                  <a:outerShdw blurRad="38100" dist="19050" dir="2700000" algn="tl" rotWithShape="0">
                    <a:schemeClr val="dk1">
                      <a:alpha val="40000"/>
                    </a:schemeClr>
                  </a:outerShdw>
                </a:effectLst>
              </a:rPr>
              <a:t>Feed Forward Neural Network</a:t>
            </a:r>
            <a:endParaRPr lang="en-US" sz="2000" dirty="0"/>
          </a:p>
        </p:txBody>
      </p:sp>
      <p:sp>
        <p:nvSpPr>
          <p:cNvPr id="7" name="Rounded Rectangle 6"/>
          <p:cNvSpPr/>
          <p:nvPr/>
        </p:nvSpPr>
        <p:spPr>
          <a:xfrm>
            <a:off x="1448746" y="4654384"/>
            <a:ext cx="8686832"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Self Attention</a:t>
            </a:r>
            <a:endParaRPr lang="en-US" sz="2800" dirty="0"/>
          </a:p>
        </p:txBody>
      </p:sp>
      <p:cxnSp>
        <p:nvCxnSpPr>
          <p:cNvPr id="8" name="Straight Arrow Connector 7"/>
          <p:cNvCxnSpPr/>
          <p:nvPr/>
        </p:nvCxnSpPr>
        <p:spPr>
          <a:xfrm flipH="1" flipV="1">
            <a:off x="3412379" y="3236098"/>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422339" y="1659967"/>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280507807"/>
              </p:ext>
            </p:extLst>
          </p:nvPr>
        </p:nvGraphicFramePr>
        <p:xfrm>
          <a:off x="2509512"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11044076"/>
              </p:ext>
            </p:extLst>
          </p:nvPr>
        </p:nvGraphicFramePr>
        <p:xfrm>
          <a:off x="5107400"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651329815"/>
              </p:ext>
            </p:extLst>
          </p:nvPr>
        </p:nvGraphicFramePr>
        <p:xfrm>
          <a:off x="7598962"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cxnSp>
        <p:nvCxnSpPr>
          <p:cNvPr id="24" name="Straight Arrow Connector 23"/>
          <p:cNvCxnSpPr/>
          <p:nvPr/>
        </p:nvCxnSpPr>
        <p:spPr>
          <a:xfrm flipH="1" flipV="1">
            <a:off x="8491868" y="3188820"/>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005286" y="3248036"/>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8501828"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032882"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417359"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ext uri="{D42A27DB-BD31-4B8C-83A1-F6EECF244321}">
                <p14:modId xmlns:p14="http://schemas.microsoft.com/office/powerpoint/2010/main" val="1570845562"/>
              </p:ext>
            </p:extLst>
          </p:nvPr>
        </p:nvGraphicFramePr>
        <p:xfrm>
          <a:off x="2509512"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803881477"/>
              </p:ext>
            </p:extLst>
          </p:nvPr>
        </p:nvGraphicFramePr>
        <p:xfrm>
          <a:off x="5164550"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703681730"/>
              </p:ext>
            </p:extLst>
          </p:nvPr>
        </p:nvGraphicFramePr>
        <p:xfrm>
          <a:off x="7593981"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cxnSp>
        <p:nvCxnSpPr>
          <p:cNvPr id="38" name="Straight Arrow Connector 37"/>
          <p:cNvCxnSpPr/>
          <p:nvPr/>
        </p:nvCxnSpPr>
        <p:spPr>
          <a:xfrm flipH="1" flipV="1">
            <a:off x="5998710" y="1659967"/>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8438169" y="1669359"/>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00047" y="6010735"/>
            <a:ext cx="569626" cy="461665"/>
          </a:xfrm>
          <a:prstGeom prst="rect">
            <a:avLst/>
          </a:prstGeom>
          <a:noFill/>
        </p:spPr>
        <p:txBody>
          <a:bodyPr wrap="square" rtlCol="0">
            <a:spAutoFit/>
          </a:bodyPr>
          <a:lstStyle/>
          <a:p>
            <a:r>
              <a:rPr lang="en-US" sz="2400" dirty="0"/>
              <a:t>X</a:t>
            </a:r>
            <a:r>
              <a:rPr lang="en-US" sz="2400" dirty="0" smtClean="0"/>
              <a:t>1</a:t>
            </a:r>
            <a:endParaRPr lang="en-US" sz="2400" dirty="0"/>
          </a:p>
        </p:txBody>
      </p:sp>
      <p:sp>
        <p:nvSpPr>
          <p:cNvPr id="41" name="TextBox 40"/>
          <p:cNvSpPr txBox="1"/>
          <p:nvPr/>
        </p:nvSpPr>
        <p:spPr>
          <a:xfrm>
            <a:off x="4697014" y="6102102"/>
            <a:ext cx="569626" cy="461665"/>
          </a:xfrm>
          <a:prstGeom prst="rect">
            <a:avLst/>
          </a:prstGeom>
          <a:noFill/>
        </p:spPr>
        <p:txBody>
          <a:bodyPr wrap="square" rtlCol="0">
            <a:spAutoFit/>
          </a:bodyPr>
          <a:lstStyle/>
          <a:p>
            <a:r>
              <a:rPr lang="en-US" sz="2400" dirty="0" smtClean="0"/>
              <a:t>X</a:t>
            </a:r>
            <a:r>
              <a:rPr lang="en-US" sz="2400" dirty="0"/>
              <a:t>2</a:t>
            </a:r>
          </a:p>
        </p:txBody>
      </p:sp>
      <p:sp>
        <p:nvSpPr>
          <p:cNvPr id="42" name="TextBox 41"/>
          <p:cNvSpPr txBox="1"/>
          <p:nvPr/>
        </p:nvSpPr>
        <p:spPr>
          <a:xfrm>
            <a:off x="7153006" y="6128603"/>
            <a:ext cx="569626" cy="461665"/>
          </a:xfrm>
          <a:prstGeom prst="rect">
            <a:avLst/>
          </a:prstGeom>
          <a:noFill/>
        </p:spPr>
        <p:txBody>
          <a:bodyPr wrap="square" rtlCol="0">
            <a:spAutoFit/>
          </a:bodyPr>
          <a:lstStyle/>
          <a:p>
            <a:r>
              <a:rPr lang="en-US" sz="2400" dirty="0" smtClean="0"/>
              <a:t>X3</a:t>
            </a:r>
            <a:endParaRPr lang="en-US" sz="2400" dirty="0"/>
          </a:p>
        </p:txBody>
      </p:sp>
      <p:sp>
        <p:nvSpPr>
          <p:cNvPr id="43" name="Rectangle 42"/>
          <p:cNvSpPr/>
          <p:nvPr/>
        </p:nvSpPr>
        <p:spPr>
          <a:xfrm>
            <a:off x="2954105" y="6359435"/>
            <a:ext cx="476412" cy="523220"/>
          </a:xfrm>
          <a:prstGeom prst="rect">
            <a:avLst/>
          </a:prstGeom>
        </p:spPr>
        <p:txBody>
          <a:bodyPr wrap="none">
            <a:spAutoFit/>
          </a:bodyPr>
          <a:lstStyle/>
          <a:p>
            <a:pPr lvl="0"/>
            <a:r>
              <a:rPr lang="en-US" sz="2800" dirty="0" smtClean="0">
                <a:solidFill>
                  <a:prstClr val="black"/>
                </a:solidFill>
              </a:rPr>
              <a:t>Je</a:t>
            </a:r>
            <a:endParaRPr lang="en-US" sz="2800" dirty="0">
              <a:solidFill>
                <a:prstClr val="black"/>
              </a:solidFill>
            </a:endParaRPr>
          </a:p>
        </p:txBody>
      </p:sp>
      <p:sp>
        <p:nvSpPr>
          <p:cNvPr id="44" name="Rectangle 43"/>
          <p:cNvSpPr/>
          <p:nvPr/>
        </p:nvSpPr>
        <p:spPr>
          <a:xfrm>
            <a:off x="5475924" y="6296960"/>
            <a:ext cx="737702" cy="523220"/>
          </a:xfrm>
          <a:prstGeom prst="rect">
            <a:avLst/>
          </a:prstGeom>
        </p:spPr>
        <p:txBody>
          <a:bodyPr wrap="none">
            <a:spAutoFit/>
          </a:bodyPr>
          <a:lstStyle/>
          <a:p>
            <a:pPr lvl="0"/>
            <a:r>
              <a:rPr lang="en-US" sz="2800" dirty="0" err="1" smtClean="0">
                <a:solidFill>
                  <a:prstClr val="black"/>
                </a:solidFill>
              </a:rPr>
              <a:t>suis</a:t>
            </a:r>
            <a:endParaRPr lang="en-US" sz="2800" dirty="0">
              <a:solidFill>
                <a:prstClr val="black"/>
              </a:solidFill>
            </a:endParaRPr>
          </a:p>
        </p:txBody>
      </p:sp>
      <p:sp>
        <p:nvSpPr>
          <p:cNvPr id="45" name="Rectangle 44"/>
          <p:cNvSpPr/>
          <p:nvPr/>
        </p:nvSpPr>
        <p:spPr>
          <a:xfrm>
            <a:off x="7997743" y="6234485"/>
            <a:ext cx="1418530" cy="523220"/>
          </a:xfrm>
          <a:prstGeom prst="rect">
            <a:avLst/>
          </a:prstGeom>
        </p:spPr>
        <p:txBody>
          <a:bodyPr wrap="none">
            <a:spAutoFit/>
          </a:bodyPr>
          <a:lstStyle/>
          <a:p>
            <a:pPr lvl="0"/>
            <a:r>
              <a:rPr lang="en-US" sz="2800" dirty="0" err="1" smtClean="0">
                <a:solidFill>
                  <a:prstClr val="black"/>
                </a:solidFill>
              </a:rPr>
              <a:t>etudiant</a:t>
            </a:r>
            <a:endParaRPr lang="en-US" sz="2800" dirty="0">
              <a:solidFill>
                <a:prstClr val="black"/>
              </a:solidFill>
            </a:endParaRPr>
          </a:p>
        </p:txBody>
      </p:sp>
      <p:sp>
        <p:nvSpPr>
          <p:cNvPr id="46" name="TextBox 45"/>
          <p:cNvSpPr txBox="1"/>
          <p:nvPr/>
        </p:nvSpPr>
        <p:spPr>
          <a:xfrm>
            <a:off x="1945437" y="3628656"/>
            <a:ext cx="569626" cy="461665"/>
          </a:xfrm>
          <a:prstGeom prst="rect">
            <a:avLst/>
          </a:prstGeom>
          <a:noFill/>
        </p:spPr>
        <p:txBody>
          <a:bodyPr wrap="square" rtlCol="0">
            <a:spAutoFit/>
          </a:bodyPr>
          <a:lstStyle/>
          <a:p>
            <a:r>
              <a:rPr lang="en-US" sz="2400" dirty="0"/>
              <a:t>z</a:t>
            </a:r>
            <a:r>
              <a:rPr lang="en-US" sz="2400" dirty="0" smtClean="0"/>
              <a:t>1</a:t>
            </a:r>
            <a:endParaRPr lang="en-US" sz="2400" dirty="0"/>
          </a:p>
        </p:txBody>
      </p:sp>
      <p:sp>
        <p:nvSpPr>
          <p:cNvPr id="47" name="TextBox 46"/>
          <p:cNvSpPr txBox="1"/>
          <p:nvPr/>
        </p:nvSpPr>
        <p:spPr>
          <a:xfrm>
            <a:off x="4593362" y="3628656"/>
            <a:ext cx="569626" cy="461665"/>
          </a:xfrm>
          <a:prstGeom prst="rect">
            <a:avLst/>
          </a:prstGeom>
          <a:noFill/>
        </p:spPr>
        <p:txBody>
          <a:bodyPr wrap="square" rtlCol="0">
            <a:spAutoFit/>
          </a:bodyPr>
          <a:lstStyle/>
          <a:p>
            <a:r>
              <a:rPr lang="en-US" sz="2400" dirty="0" smtClean="0"/>
              <a:t>z</a:t>
            </a:r>
            <a:r>
              <a:rPr lang="en-US" sz="2400" dirty="0"/>
              <a:t>2</a:t>
            </a:r>
          </a:p>
        </p:txBody>
      </p:sp>
      <p:sp>
        <p:nvSpPr>
          <p:cNvPr id="49" name="TextBox 48"/>
          <p:cNvSpPr txBox="1"/>
          <p:nvPr/>
        </p:nvSpPr>
        <p:spPr>
          <a:xfrm>
            <a:off x="7142358" y="3648876"/>
            <a:ext cx="569626" cy="461665"/>
          </a:xfrm>
          <a:prstGeom prst="rect">
            <a:avLst/>
          </a:prstGeom>
          <a:noFill/>
        </p:spPr>
        <p:txBody>
          <a:bodyPr wrap="square" rtlCol="0">
            <a:spAutoFit/>
          </a:bodyPr>
          <a:lstStyle/>
          <a:p>
            <a:r>
              <a:rPr lang="en-US" sz="2400" dirty="0" smtClean="0"/>
              <a:t>z3</a:t>
            </a:r>
            <a:endParaRPr lang="en-US" sz="2400" dirty="0"/>
          </a:p>
        </p:txBody>
      </p:sp>
    </p:spTree>
    <p:extLst>
      <p:ext uri="{BB962C8B-B14F-4D97-AF65-F5344CB8AC3E}">
        <p14:creationId xmlns:p14="http://schemas.microsoft.com/office/powerpoint/2010/main" val="19002373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3748" y="2065848"/>
            <a:ext cx="10561452" cy="3437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Rounded Rectangle 4"/>
          <p:cNvSpPr/>
          <p:nvPr/>
        </p:nvSpPr>
        <p:spPr>
          <a:xfrm>
            <a:off x="1435593" y="2664117"/>
            <a:ext cx="8699985"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n w="0"/>
                <a:solidFill>
                  <a:schemeClr val="tx1"/>
                </a:solidFill>
                <a:effectLst>
                  <a:outerShdw blurRad="38100" dist="19050" dir="2700000" algn="tl" rotWithShape="0">
                    <a:schemeClr val="dk1">
                      <a:alpha val="40000"/>
                    </a:schemeClr>
                  </a:outerShdw>
                </a:effectLst>
              </a:rPr>
              <a:t>Feed Forward Neural Network</a:t>
            </a:r>
            <a:endParaRPr lang="en-US" sz="2000" dirty="0"/>
          </a:p>
        </p:txBody>
      </p:sp>
      <p:sp>
        <p:nvSpPr>
          <p:cNvPr id="7" name="Rounded Rectangle 6"/>
          <p:cNvSpPr/>
          <p:nvPr/>
        </p:nvSpPr>
        <p:spPr>
          <a:xfrm>
            <a:off x="1448746" y="4654384"/>
            <a:ext cx="8686832" cy="51479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Self Attention</a:t>
            </a:r>
            <a:endParaRPr lang="en-US" sz="2800" dirty="0"/>
          </a:p>
        </p:txBody>
      </p:sp>
      <p:cxnSp>
        <p:nvCxnSpPr>
          <p:cNvPr id="8" name="Straight Arrow Connector 7"/>
          <p:cNvCxnSpPr/>
          <p:nvPr/>
        </p:nvCxnSpPr>
        <p:spPr>
          <a:xfrm flipH="1" flipV="1">
            <a:off x="3412379" y="3236098"/>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422339" y="1659967"/>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280507807"/>
              </p:ext>
            </p:extLst>
          </p:nvPr>
        </p:nvGraphicFramePr>
        <p:xfrm>
          <a:off x="2509512"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11044076"/>
              </p:ext>
            </p:extLst>
          </p:nvPr>
        </p:nvGraphicFramePr>
        <p:xfrm>
          <a:off x="5107400"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651329815"/>
              </p:ext>
            </p:extLst>
          </p:nvPr>
        </p:nvGraphicFramePr>
        <p:xfrm>
          <a:off x="7598962" y="3628656"/>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40000"/>
                      </a:srgbClr>
                    </a:solidFill>
                  </a:tcPr>
                </a:tc>
                <a:extLst>
                  <a:ext uri="{0D108BD9-81ED-4DB2-BD59-A6C34878D82A}">
                    <a16:rowId xmlns:a16="http://schemas.microsoft.com/office/drawing/2014/main" val="677252450"/>
                  </a:ext>
                </a:extLst>
              </a:tr>
            </a:tbl>
          </a:graphicData>
        </a:graphic>
      </p:graphicFrame>
      <p:cxnSp>
        <p:nvCxnSpPr>
          <p:cNvPr id="24" name="Straight Arrow Connector 23"/>
          <p:cNvCxnSpPr/>
          <p:nvPr/>
        </p:nvCxnSpPr>
        <p:spPr>
          <a:xfrm flipH="1" flipV="1">
            <a:off x="8491868" y="3188820"/>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6005286" y="3248036"/>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8501828"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032882"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417359" y="4196384"/>
            <a:ext cx="9960" cy="366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e 34"/>
          <p:cNvGraphicFramePr>
            <a:graphicFrameLocks noGrp="1"/>
          </p:cNvGraphicFramePr>
          <p:nvPr>
            <p:extLst>
              <p:ext uri="{D42A27DB-BD31-4B8C-83A1-F6EECF244321}">
                <p14:modId xmlns:p14="http://schemas.microsoft.com/office/powerpoint/2010/main" val="1570845562"/>
              </p:ext>
            </p:extLst>
          </p:nvPr>
        </p:nvGraphicFramePr>
        <p:xfrm>
          <a:off x="2509512"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3803881477"/>
              </p:ext>
            </p:extLst>
          </p:nvPr>
        </p:nvGraphicFramePr>
        <p:xfrm>
          <a:off x="5164550"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703681730"/>
              </p:ext>
            </p:extLst>
          </p:nvPr>
        </p:nvGraphicFramePr>
        <p:xfrm>
          <a:off x="7593981" y="5793951"/>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cxnSp>
        <p:nvCxnSpPr>
          <p:cNvPr id="38" name="Straight Arrow Connector 37"/>
          <p:cNvCxnSpPr/>
          <p:nvPr/>
        </p:nvCxnSpPr>
        <p:spPr>
          <a:xfrm flipH="1" flipV="1">
            <a:off x="5998710" y="1659967"/>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8438169" y="1669359"/>
            <a:ext cx="6576" cy="8571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00047" y="6010735"/>
            <a:ext cx="569626" cy="461665"/>
          </a:xfrm>
          <a:prstGeom prst="rect">
            <a:avLst/>
          </a:prstGeom>
          <a:noFill/>
        </p:spPr>
        <p:txBody>
          <a:bodyPr wrap="square" rtlCol="0">
            <a:spAutoFit/>
          </a:bodyPr>
          <a:lstStyle/>
          <a:p>
            <a:r>
              <a:rPr lang="en-US" sz="2400" dirty="0"/>
              <a:t>X</a:t>
            </a:r>
            <a:r>
              <a:rPr lang="en-US" sz="2400" dirty="0" smtClean="0"/>
              <a:t>1</a:t>
            </a:r>
            <a:endParaRPr lang="en-US" sz="2400" dirty="0"/>
          </a:p>
        </p:txBody>
      </p:sp>
      <p:sp>
        <p:nvSpPr>
          <p:cNvPr id="41" name="TextBox 40"/>
          <p:cNvSpPr txBox="1"/>
          <p:nvPr/>
        </p:nvSpPr>
        <p:spPr>
          <a:xfrm>
            <a:off x="4697014" y="6102102"/>
            <a:ext cx="569626" cy="461665"/>
          </a:xfrm>
          <a:prstGeom prst="rect">
            <a:avLst/>
          </a:prstGeom>
          <a:noFill/>
        </p:spPr>
        <p:txBody>
          <a:bodyPr wrap="square" rtlCol="0">
            <a:spAutoFit/>
          </a:bodyPr>
          <a:lstStyle/>
          <a:p>
            <a:r>
              <a:rPr lang="en-US" sz="2400" dirty="0" smtClean="0"/>
              <a:t>X</a:t>
            </a:r>
            <a:r>
              <a:rPr lang="en-US" sz="2400" dirty="0"/>
              <a:t>2</a:t>
            </a:r>
          </a:p>
        </p:txBody>
      </p:sp>
      <p:sp>
        <p:nvSpPr>
          <p:cNvPr id="42" name="TextBox 41"/>
          <p:cNvSpPr txBox="1"/>
          <p:nvPr/>
        </p:nvSpPr>
        <p:spPr>
          <a:xfrm>
            <a:off x="7153006" y="6128603"/>
            <a:ext cx="569626" cy="461665"/>
          </a:xfrm>
          <a:prstGeom prst="rect">
            <a:avLst/>
          </a:prstGeom>
          <a:noFill/>
        </p:spPr>
        <p:txBody>
          <a:bodyPr wrap="square" rtlCol="0">
            <a:spAutoFit/>
          </a:bodyPr>
          <a:lstStyle/>
          <a:p>
            <a:r>
              <a:rPr lang="en-US" sz="2400" dirty="0" smtClean="0"/>
              <a:t>X3</a:t>
            </a:r>
            <a:endParaRPr lang="en-US" sz="2400" dirty="0"/>
          </a:p>
        </p:txBody>
      </p:sp>
      <p:sp>
        <p:nvSpPr>
          <p:cNvPr id="43" name="Rectangle 42"/>
          <p:cNvSpPr/>
          <p:nvPr/>
        </p:nvSpPr>
        <p:spPr>
          <a:xfrm>
            <a:off x="2954105" y="6359435"/>
            <a:ext cx="476412" cy="523220"/>
          </a:xfrm>
          <a:prstGeom prst="rect">
            <a:avLst/>
          </a:prstGeom>
        </p:spPr>
        <p:txBody>
          <a:bodyPr wrap="none">
            <a:spAutoFit/>
          </a:bodyPr>
          <a:lstStyle/>
          <a:p>
            <a:pPr lvl="0"/>
            <a:r>
              <a:rPr lang="en-US" sz="2800" dirty="0" smtClean="0">
                <a:solidFill>
                  <a:prstClr val="black"/>
                </a:solidFill>
              </a:rPr>
              <a:t>Je</a:t>
            </a:r>
            <a:endParaRPr lang="en-US" sz="2800" dirty="0">
              <a:solidFill>
                <a:prstClr val="black"/>
              </a:solidFill>
            </a:endParaRPr>
          </a:p>
        </p:txBody>
      </p:sp>
      <p:sp>
        <p:nvSpPr>
          <p:cNvPr id="44" name="Rectangle 43"/>
          <p:cNvSpPr/>
          <p:nvPr/>
        </p:nvSpPr>
        <p:spPr>
          <a:xfrm>
            <a:off x="5475924" y="6296960"/>
            <a:ext cx="737702" cy="523220"/>
          </a:xfrm>
          <a:prstGeom prst="rect">
            <a:avLst/>
          </a:prstGeom>
        </p:spPr>
        <p:txBody>
          <a:bodyPr wrap="none">
            <a:spAutoFit/>
          </a:bodyPr>
          <a:lstStyle/>
          <a:p>
            <a:pPr lvl="0"/>
            <a:r>
              <a:rPr lang="en-US" sz="2800" dirty="0" err="1" smtClean="0">
                <a:solidFill>
                  <a:prstClr val="black"/>
                </a:solidFill>
              </a:rPr>
              <a:t>suis</a:t>
            </a:r>
            <a:endParaRPr lang="en-US" sz="2800" dirty="0">
              <a:solidFill>
                <a:prstClr val="black"/>
              </a:solidFill>
            </a:endParaRPr>
          </a:p>
        </p:txBody>
      </p:sp>
      <p:sp>
        <p:nvSpPr>
          <p:cNvPr id="45" name="Rectangle 44"/>
          <p:cNvSpPr/>
          <p:nvPr/>
        </p:nvSpPr>
        <p:spPr>
          <a:xfrm>
            <a:off x="7997743" y="6234485"/>
            <a:ext cx="1418530" cy="523220"/>
          </a:xfrm>
          <a:prstGeom prst="rect">
            <a:avLst/>
          </a:prstGeom>
        </p:spPr>
        <p:txBody>
          <a:bodyPr wrap="none">
            <a:spAutoFit/>
          </a:bodyPr>
          <a:lstStyle/>
          <a:p>
            <a:pPr lvl="0"/>
            <a:r>
              <a:rPr lang="en-US" sz="2800" dirty="0" err="1" smtClean="0">
                <a:solidFill>
                  <a:prstClr val="black"/>
                </a:solidFill>
              </a:rPr>
              <a:t>etudiant</a:t>
            </a:r>
            <a:endParaRPr lang="en-US" sz="2800" dirty="0">
              <a:solidFill>
                <a:prstClr val="black"/>
              </a:solidFill>
            </a:endParaRPr>
          </a:p>
        </p:txBody>
      </p:sp>
      <p:sp>
        <p:nvSpPr>
          <p:cNvPr id="46" name="TextBox 45"/>
          <p:cNvSpPr txBox="1"/>
          <p:nvPr/>
        </p:nvSpPr>
        <p:spPr>
          <a:xfrm>
            <a:off x="1945437" y="3628656"/>
            <a:ext cx="569626" cy="461665"/>
          </a:xfrm>
          <a:prstGeom prst="rect">
            <a:avLst/>
          </a:prstGeom>
          <a:noFill/>
        </p:spPr>
        <p:txBody>
          <a:bodyPr wrap="square" rtlCol="0">
            <a:spAutoFit/>
          </a:bodyPr>
          <a:lstStyle/>
          <a:p>
            <a:r>
              <a:rPr lang="en-US" sz="2400" dirty="0"/>
              <a:t>z</a:t>
            </a:r>
            <a:r>
              <a:rPr lang="en-US" sz="2400" dirty="0" smtClean="0"/>
              <a:t>1</a:t>
            </a:r>
            <a:endParaRPr lang="en-US" sz="2400" dirty="0"/>
          </a:p>
        </p:txBody>
      </p:sp>
      <p:sp>
        <p:nvSpPr>
          <p:cNvPr id="47" name="TextBox 46"/>
          <p:cNvSpPr txBox="1"/>
          <p:nvPr/>
        </p:nvSpPr>
        <p:spPr>
          <a:xfrm>
            <a:off x="4593362" y="3628656"/>
            <a:ext cx="569626" cy="461665"/>
          </a:xfrm>
          <a:prstGeom prst="rect">
            <a:avLst/>
          </a:prstGeom>
          <a:noFill/>
        </p:spPr>
        <p:txBody>
          <a:bodyPr wrap="square" rtlCol="0">
            <a:spAutoFit/>
          </a:bodyPr>
          <a:lstStyle/>
          <a:p>
            <a:r>
              <a:rPr lang="en-US" sz="2400" dirty="0" smtClean="0"/>
              <a:t>z</a:t>
            </a:r>
            <a:r>
              <a:rPr lang="en-US" sz="2400" dirty="0"/>
              <a:t>2</a:t>
            </a:r>
          </a:p>
        </p:txBody>
      </p:sp>
      <p:sp>
        <p:nvSpPr>
          <p:cNvPr id="49" name="TextBox 48"/>
          <p:cNvSpPr txBox="1"/>
          <p:nvPr/>
        </p:nvSpPr>
        <p:spPr>
          <a:xfrm>
            <a:off x="7142358" y="3648876"/>
            <a:ext cx="569626" cy="461665"/>
          </a:xfrm>
          <a:prstGeom prst="rect">
            <a:avLst/>
          </a:prstGeom>
          <a:noFill/>
        </p:spPr>
        <p:txBody>
          <a:bodyPr wrap="square" rtlCol="0">
            <a:spAutoFit/>
          </a:bodyPr>
          <a:lstStyle/>
          <a:p>
            <a:r>
              <a:rPr lang="en-US" sz="2400" dirty="0" smtClean="0"/>
              <a:t>z3</a:t>
            </a:r>
            <a:endParaRPr lang="en-US" sz="2400" dirty="0"/>
          </a:p>
        </p:txBody>
      </p:sp>
      <p:sp>
        <p:nvSpPr>
          <p:cNvPr id="48" name="Rounded Rectangle 47"/>
          <p:cNvSpPr/>
          <p:nvPr/>
        </p:nvSpPr>
        <p:spPr>
          <a:xfrm>
            <a:off x="504859" y="-2805245"/>
            <a:ext cx="10561452" cy="3437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graphicFrame>
        <p:nvGraphicFramePr>
          <p:cNvPr id="50" name="Table 49"/>
          <p:cNvGraphicFramePr>
            <a:graphicFrameLocks noGrp="1"/>
          </p:cNvGraphicFramePr>
          <p:nvPr>
            <p:extLst>
              <p:ext uri="{D42A27DB-BD31-4B8C-83A1-F6EECF244321}">
                <p14:modId xmlns:p14="http://schemas.microsoft.com/office/powerpoint/2010/main" val="3034729578"/>
              </p:ext>
            </p:extLst>
          </p:nvPr>
        </p:nvGraphicFramePr>
        <p:xfrm>
          <a:off x="5095843" y="848515"/>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440110380"/>
              </p:ext>
            </p:extLst>
          </p:nvPr>
        </p:nvGraphicFramePr>
        <p:xfrm>
          <a:off x="7541878" y="859597"/>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3900264421"/>
              </p:ext>
            </p:extLst>
          </p:nvPr>
        </p:nvGraphicFramePr>
        <p:xfrm>
          <a:off x="2526048" y="838142"/>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cxnSp>
        <p:nvCxnSpPr>
          <p:cNvPr id="53" name="Straight Arrow Connector 52"/>
          <p:cNvCxnSpPr/>
          <p:nvPr/>
        </p:nvCxnSpPr>
        <p:spPr>
          <a:xfrm flipH="1" flipV="1">
            <a:off x="3415763" y="268005"/>
            <a:ext cx="6576" cy="5852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992134" y="268005"/>
            <a:ext cx="6576" cy="5852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8431593" y="277397"/>
            <a:ext cx="6576" cy="5852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885746" y="838142"/>
            <a:ext cx="569626" cy="461665"/>
          </a:xfrm>
          <a:prstGeom prst="rect">
            <a:avLst/>
          </a:prstGeom>
          <a:noFill/>
        </p:spPr>
        <p:txBody>
          <a:bodyPr wrap="square" rtlCol="0">
            <a:spAutoFit/>
          </a:bodyPr>
          <a:lstStyle/>
          <a:p>
            <a:r>
              <a:rPr lang="en-US" sz="2400" dirty="0" smtClean="0"/>
              <a:t>r1</a:t>
            </a:r>
            <a:endParaRPr lang="en-US" sz="2400" dirty="0"/>
          </a:p>
        </p:txBody>
      </p:sp>
      <p:sp>
        <p:nvSpPr>
          <p:cNvPr id="57" name="TextBox 56"/>
          <p:cNvSpPr txBox="1"/>
          <p:nvPr/>
        </p:nvSpPr>
        <p:spPr>
          <a:xfrm>
            <a:off x="4552242" y="767233"/>
            <a:ext cx="569626" cy="461665"/>
          </a:xfrm>
          <a:prstGeom prst="rect">
            <a:avLst/>
          </a:prstGeom>
          <a:noFill/>
        </p:spPr>
        <p:txBody>
          <a:bodyPr wrap="square" rtlCol="0">
            <a:spAutoFit/>
          </a:bodyPr>
          <a:lstStyle/>
          <a:p>
            <a:r>
              <a:rPr lang="en-US" sz="2400" dirty="0" smtClean="0"/>
              <a:t>r2</a:t>
            </a:r>
            <a:endParaRPr lang="en-US" sz="2400" dirty="0"/>
          </a:p>
        </p:txBody>
      </p:sp>
      <p:sp>
        <p:nvSpPr>
          <p:cNvPr id="58" name="TextBox 57"/>
          <p:cNvSpPr txBox="1"/>
          <p:nvPr/>
        </p:nvSpPr>
        <p:spPr>
          <a:xfrm>
            <a:off x="7088829" y="851649"/>
            <a:ext cx="569626" cy="461665"/>
          </a:xfrm>
          <a:prstGeom prst="rect">
            <a:avLst/>
          </a:prstGeom>
          <a:noFill/>
        </p:spPr>
        <p:txBody>
          <a:bodyPr wrap="square" rtlCol="0">
            <a:spAutoFit/>
          </a:bodyPr>
          <a:lstStyle/>
          <a:p>
            <a:r>
              <a:rPr lang="en-US" sz="2400" dirty="0" smtClean="0"/>
              <a:t>r3</a:t>
            </a:r>
            <a:endParaRPr lang="en-US" sz="2400" dirty="0"/>
          </a:p>
        </p:txBody>
      </p:sp>
      <p:sp>
        <p:nvSpPr>
          <p:cNvPr id="59" name="TextBox 58"/>
          <p:cNvSpPr txBox="1"/>
          <p:nvPr/>
        </p:nvSpPr>
        <p:spPr>
          <a:xfrm>
            <a:off x="728261" y="2101466"/>
            <a:ext cx="1603125" cy="461665"/>
          </a:xfrm>
          <a:prstGeom prst="rect">
            <a:avLst/>
          </a:prstGeom>
          <a:noFill/>
        </p:spPr>
        <p:txBody>
          <a:bodyPr wrap="square" rtlCol="0">
            <a:spAutoFit/>
          </a:bodyPr>
          <a:lstStyle/>
          <a:p>
            <a:r>
              <a:rPr lang="en-US" sz="2400" dirty="0" smtClean="0"/>
              <a:t>Encoder #1</a:t>
            </a:r>
            <a:endParaRPr lang="en-US" sz="2400" dirty="0"/>
          </a:p>
        </p:txBody>
      </p:sp>
      <p:sp>
        <p:nvSpPr>
          <p:cNvPr id="60" name="TextBox 59"/>
          <p:cNvSpPr txBox="1"/>
          <p:nvPr/>
        </p:nvSpPr>
        <p:spPr>
          <a:xfrm>
            <a:off x="728260" y="49697"/>
            <a:ext cx="1603125" cy="461665"/>
          </a:xfrm>
          <a:prstGeom prst="rect">
            <a:avLst/>
          </a:prstGeom>
          <a:noFill/>
        </p:spPr>
        <p:txBody>
          <a:bodyPr wrap="square" rtlCol="0">
            <a:spAutoFit/>
          </a:bodyPr>
          <a:lstStyle/>
          <a:p>
            <a:r>
              <a:rPr lang="en-US" sz="2400" dirty="0" smtClean="0"/>
              <a:t>Encoder #2</a:t>
            </a:r>
            <a:endParaRPr lang="en-US" sz="2400" dirty="0"/>
          </a:p>
        </p:txBody>
      </p:sp>
    </p:spTree>
    <p:extLst>
      <p:ext uri="{BB962C8B-B14F-4D97-AF65-F5344CB8AC3E}">
        <p14:creationId xmlns:p14="http://schemas.microsoft.com/office/powerpoint/2010/main" val="3571083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8161" y="1690714"/>
            <a:ext cx="10515600" cy="4351338"/>
          </a:xfrm>
        </p:spPr>
        <p:txBody>
          <a:bodyPr>
            <a:normAutofit/>
          </a:bodyPr>
          <a:lstStyle/>
          <a:p>
            <a:pPr marL="0" indent="0" algn="just">
              <a:buNone/>
            </a:pPr>
            <a:r>
              <a:rPr lang="en-US" sz="3200" dirty="0">
                <a:solidFill>
                  <a:schemeClr val="bg1"/>
                </a:solidFill>
                <a:latin typeface="Source Sans Pro" panose="020B0503030403020204" pitchFamily="34" charset="0"/>
              </a:rPr>
              <a:t>Natural Language Processing (NLP) is a field of Artificial Intelligence (AI) that makes human language intelligible to machines. </a:t>
            </a:r>
            <a:endParaRPr lang="en-US" sz="3200" dirty="0" smtClean="0">
              <a:solidFill>
                <a:schemeClr val="bg1"/>
              </a:solidFill>
              <a:latin typeface="Source Sans Pro" panose="020B0503030403020204" pitchFamily="34" charset="0"/>
            </a:endParaRPr>
          </a:p>
          <a:p>
            <a:pPr marL="0" indent="0" algn="just">
              <a:buNone/>
            </a:pPr>
            <a:r>
              <a:rPr lang="en-US" sz="3200" dirty="0" smtClean="0">
                <a:solidFill>
                  <a:schemeClr val="bg1"/>
                </a:solidFill>
                <a:latin typeface="Source Sans Pro" panose="020B0503030403020204" pitchFamily="34" charset="0"/>
              </a:rPr>
              <a:t>NLP </a:t>
            </a:r>
            <a:r>
              <a:rPr lang="en-US" sz="3200" dirty="0">
                <a:solidFill>
                  <a:schemeClr val="bg1"/>
                </a:solidFill>
                <a:latin typeface="Source Sans Pro" panose="020B0503030403020204" pitchFamily="34" charset="0"/>
              </a:rPr>
              <a:t>combines the power of linguistics and computer science to study the rules and structure of language, and create intelligent systems </a:t>
            </a:r>
            <a:r>
              <a:rPr lang="en-US" sz="3200" dirty="0" smtClean="0">
                <a:solidFill>
                  <a:schemeClr val="bg1"/>
                </a:solidFill>
                <a:latin typeface="Source Sans Pro" panose="020B0503030403020204" pitchFamily="34" charset="0"/>
              </a:rPr>
              <a:t>capable </a:t>
            </a:r>
            <a:r>
              <a:rPr lang="en-US" sz="3200" dirty="0">
                <a:solidFill>
                  <a:schemeClr val="bg1"/>
                </a:solidFill>
                <a:latin typeface="Source Sans Pro" panose="020B0503030403020204" pitchFamily="34" charset="0"/>
              </a:rPr>
              <a:t>of understanding, analyzing, and extracting meaning from text and speech.</a:t>
            </a:r>
          </a:p>
        </p:txBody>
      </p:sp>
    </p:spTree>
    <p:extLst>
      <p:ext uri="{BB962C8B-B14F-4D97-AF65-F5344CB8AC3E}">
        <p14:creationId xmlns:p14="http://schemas.microsoft.com/office/powerpoint/2010/main" val="35548458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Self-Attention</a:t>
            </a:r>
            <a:endParaRPr lang="en-US" dirty="0"/>
          </a:p>
        </p:txBody>
      </p:sp>
      <p:sp>
        <p:nvSpPr>
          <p:cNvPr id="4" name="Rectangle 3"/>
          <p:cNvSpPr/>
          <p:nvPr/>
        </p:nvSpPr>
        <p:spPr>
          <a:xfrm>
            <a:off x="524657" y="2308485"/>
            <a:ext cx="4811842" cy="134911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The animal didn't cross the street because it was too tired</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7047876" y="2308485"/>
            <a:ext cx="4811842" cy="1349115"/>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What does “it” in this sentence refer to?</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7047876" y="4332157"/>
            <a:ext cx="2303488" cy="58211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Animal</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9176479" y="4332157"/>
            <a:ext cx="2303488" cy="58211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Street</a:t>
            </a:r>
            <a:endParaRPr lang="en-US" sz="2800" dirty="0">
              <a:ln w="0"/>
              <a:solidFill>
                <a:schemeClr val="tx1"/>
              </a:solidFill>
              <a:effectLst>
                <a:outerShdw blurRad="38100" dist="19050" dir="2700000" algn="tl" rotWithShape="0">
                  <a:schemeClr val="dk1">
                    <a:alpha val="40000"/>
                  </a:schemeClr>
                </a:outerShdw>
              </a:effectLst>
            </a:endParaRPr>
          </a:p>
        </p:txBody>
      </p:sp>
      <p:cxnSp>
        <p:nvCxnSpPr>
          <p:cNvPr id="8" name="Straight Arrow Connector 7"/>
          <p:cNvCxnSpPr/>
          <p:nvPr/>
        </p:nvCxnSpPr>
        <p:spPr>
          <a:xfrm flipH="1">
            <a:off x="8229600" y="3507698"/>
            <a:ext cx="674557" cy="8244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563725" y="3507698"/>
            <a:ext cx="764498" cy="8244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235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7265" y="1834856"/>
            <a:ext cx="2310984" cy="613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Queries</a:t>
            </a:r>
            <a:endParaRPr lang="en-US" sz="1000" dirty="0"/>
          </a:p>
        </p:txBody>
      </p:sp>
      <p:sp>
        <p:nvSpPr>
          <p:cNvPr id="5" name="Rectangle 4"/>
          <p:cNvSpPr/>
          <p:nvPr/>
        </p:nvSpPr>
        <p:spPr>
          <a:xfrm>
            <a:off x="379542" y="5580432"/>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Values</a:t>
            </a:r>
            <a:endParaRPr lang="en-US" sz="3200" dirty="0"/>
          </a:p>
        </p:txBody>
      </p:sp>
      <p:sp>
        <p:nvSpPr>
          <p:cNvPr id="6" name="Rectangle 5"/>
          <p:cNvSpPr/>
          <p:nvPr/>
        </p:nvSpPr>
        <p:spPr>
          <a:xfrm>
            <a:off x="356846" y="3735996"/>
            <a:ext cx="2299743" cy="6861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Keys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1434215781"/>
              </p:ext>
            </p:extLst>
          </p:nvPr>
        </p:nvGraphicFramePr>
        <p:xfrm>
          <a:off x="3238707" y="2040004"/>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64582277"/>
              </p:ext>
            </p:extLst>
          </p:nvPr>
        </p:nvGraphicFramePr>
        <p:xfrm>
          <a:off x="5991901" y="2040004"/>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95040991"/>
              </p:ext>
            </p:extLst>
          </p:nvPr>
        </p:nvGraphicFramePr>
        <p:xfrm>
          <a:off x="3238707" y="3891350"/>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72781955"/>
              </p:ext>
            </p:extLst>
          </p:nvPr>
        </p:nvGraphicFramePr>
        <p:xfrm>
          <a:off x="5991901" y="3891350"/>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1624849"/>
              </p:ext>
            </p:extLst>
          </p:nvPr>
        </p:nvGraphicFramePr>
        <p:xfrm>
          <a:off x="3238707" y="5742696"/>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16416534"/>
              </p:ext>
            </p:extLst>
          </p:nvPr>
        </p:nvGraphicFramePr>
        <p:xfrm>
          <a:off x="5991901" y="5742696"/>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13" name="TextBox 12"/>
          <p:cNvSpPr txBox="1"/>
          <p:nvPr/>
        </p:nvSpPr>
        <p:spPr>
          <a:xfrm>
            <a:off x="4225560" y="1407229"/>
            <a:ext cx="569626" cy="461665"/>
          </a:xfrm>
          <a:prstGeom prst="rect">
            <a:avLst/>
          </a:prstGeom>
          <a:noFill/>
        </p:spPr>
        <p:txBody>
          <a:bodyPr wrap="square" rtlCol="0">
            <a:spAutoFit/>
          </a:bodyPr>
          <a:lstStyle/>
          <a:p>
            <a:r>
              <a:rPr lang="en-US" sz="2400" dirty="0" smtClean="0"/>
              <a:t>q1</a:t>
            </a:r>
            <a:endParaRPr lang="en-US" sz="2400" dirty="0"/>
          </a:p>
        </p:txBody>
      </p:sp>
      <p:sp>
        <p:nvSpPr>
          <p:cNvPr id="14" name="TextBox 13"/>
          <p:cNvSpPr txBox="1"/>
          <p:nvPr/>
        </p:nvSpPr>
        <p:spPr>
          <a:xfrm>
            <a:off x="6894642" y="1407229"/>
            <a:ext cx="569626" cy="461665"/>
          </a:xfrm>
          <a:prstGeom prst="rect">
            <a:avLst/>
          </a:prstGeom>
          <a:noFill/>
        </p:spPr>
        <p:txBody>
          <a:bodyPr wrap="square" rtlCol="0">
            <a:spAutoFit/>
          </a:bodyPr>
          <a:lstStyle/>
          <a:p>
            <a:r>
              <a:rPr lang="en-US" sz="2400" dirty="0" smtClean="0"/>
              <a:t>q2</a:t>
            </a:r>
            <a:endParaRPr lang="en-US" sz="2400" dirty="0"/>
          </a:p>
        </p:txBody>
      </p:sp>
      <p:sp>
        <p:nvSpPr>
          <p:cNvPr id="15" name="TextBox 14"/>
          <p:cNvSpPr txBox="1"/>
          <p:nvPr/>
        </p:nvSpPr>
        <p:spPr>
          <a:xfrm>
            <a:off x="4270530" y="3335038"/>
            <a:ext cx="569626" cy="461665"/>
          </a:xfrm>
          <a:prstGeom prst="rect">
            <a:avLst/>
          </a:prstGeom>
          <a:noFill/>
        </p:spPr>
        <p:txBody>
          <a:bodyPr wrap="square" rtlCol="0">
            <a:spAutoFit/>
          </a:bodyPr>
          <a:lstStyle/>
          <a:p>
            <a:r>
              <a:rPr lang="en-US" sz="2400" dirty="0" smtClean="0"/>
              <a:t>k1</a:t>
            </a:r>
            <a:endParaRPr lang="en-US" sz="2400" dirty="0"/>
          </a:p>
        </p:txBody>
      </p:sp>
      <p:sp>
        <p:nvSpPr>
          <p:cNvPr id="16" name="TextBox 15"/>
          <p:cNvSpPr txBox="1"/>
          <p:nvPr/>
        </p:nvSpPr>
        <p:spPr>
          <a:xfrm>
            <a:off x="6894642" y="3319282"/>
            <a:ext cx="569626" cy="461665"/>
          </a:xfrm>
          <a:prstGeom prst="rect">
            <a:avLst/>
          </a:prstGeom>
          <a:noFill/>
        </p:spPr>
        <p:txBody>
          <a:bodyPr wrap="square" rtlCol="0">
            <a:spAutoFit/>
          </a:bodyPr>
          <a:lstStyle/>
          <a:p>
            <a:r>
              <a:rPr lang="en-US" sz="2400" dirty="0" smtClean="0"/>
              <a:t>k2</a:t>
            </a:r>
            <a:endParaRPr lang="en-US" sz="2400" dirty="0"/>
          </a:p>
        </p:txBody>
      </p:sp>
      <p:sp>
        <p:nvSpPr>
          <p:cNvPr id="17" name="TextBox 16"/>
          <p:cNvSpPr txBox="1"/>
          <p:nvPr/>
        </p:nvSpPr>
        <p:spPr>
          <a:xfrm>
            <a:off x="4270530" y="5206504"/>
            <a:ext cx="569626" cy="461665"/>
          </a:xfrm>
          <a:prstGeom prst="rect">
            <a:avLst/>
          </a:prstGeom>
          <a:noFill/>
        </p:spPr>
        <p:txBody>
          <a:bodyPr wrap="square" rtlCol="0">
            <a:spAutoFit/>
          </a:bodyPr>
          <a:lstStyle/>
          <a:p>
            <a:r>
              <a:rPr lang="en-US" sz="2400" dirty="0" smtClean="0"/>
              <a:t>v1</a:t>
            </a:r>
            <a:endParaRPr lang="en-US" sz="2400" dirty="0"/>
          </a:p>
        </p:txBody>
      </p:sp>
      <p:sp>
        <p:nvSpPr>
          <p:cNvPr id="18" name="TextBox 17"/>
          <p:cNvSpPr txBox="1"/>
          <p:nvPr/>
        </p:nvSpPr>
        <p:spPr>
          <a:xfrm>
            <a:off x="6924622" y="5231335"/>
            <a:ext cx="569626" cy="461665"/>
          </a:xfrm>
          <a:prstGeom prst="rect">
            <a:avLst/>
          </a:prstGeom>
          <a:noFill/>
        </p:spPr>
        <p:txBody>
          <a:bodyPr wrap="square" rtlCol="0">
            <a:spAutoFit/>
          </a:bodyPr>
          <a:lstStyle/>
          <a:p>
            <a:r>
              <a:rPr lang="en-US" sz="2400" dirty="0" smtClean="0"/>
              <a:t>v2</a:t>
            </a:r>
            <a:endParaRPr lang="en-US" sz="2400" dirty="0"/>
          </a:p>
        </p:txBody>
      </p:sp>
      <p:graphicFrame>
        <p:nvGraphicFramePr>
          <p:cNvPr id="19" name="Table 18"/>
          <p:cNvGraphicFramePr>
            <a:graphicFrameLocks noGrp="1"/>
          </p:cNvGraphicFramePr>
          <p:nvPr>
            <p:extLst>
              <p:ext uri="{D42A27DB-BD31-4B8C-83A1-F6EECF244321}">
                <p14:modId xmlns:p14="http://schemas.microsoft.com/office/powerpoint/2010/main" val="3325186620"/>
              </p:ext>
            </p:extLst>
          </p:nvPr>
        </p:nvGraphicFramePr>
        <p:xfrm>
          <a:off x="9578714" y="1151031"/>
          <a:ext cx="2375109" cy="1603832"/>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22" name="TextBox 21"/>
          <p:cNvSpPr txBox="1"/>
          <p:nvPr/>
        </p:nvSpPr>
        <p:spPr>
          <a:xfrm>
            <a:off x="8944547" y="1868894"/>
            <a:ext cx="959371" cy="461665"/>
          </a:xfrm>
          <a:prstGeom prst="rect">
            <a:avLst/>
          </a:prstGeom>
          <a:noFill/>
        </p:spPr>
        <p:txBody>
          <a:bodyPr wrap="square" rtlCol="0">
            <a:spAutoFit/>
          </a:bodyPr>
          <a:lstStyle/>
          <a:p>
            <a:r>
              <a:rPr lang="en-US" sz="2400" dirty="0" smtClean="0"/>
              <a:t>W</a:t>
            </a:r>
            <a:r>
              <a:rPr lang="en-US" sz="2400" baseline="30000" dirty="0" smtClean="0"/>
              <a:t>Q</a:t>
            </a:r>
            <a:endParaRPr lang="en-US" sz="2400" dirty="0"/>
          </a:p>
        </p:txBody>
      </p:sp>
      <p:sp>
        <p:nvSpPr>
          <p:cNvPr id="23" name="TextBox 22"/>
          <p:cNvSpPr txBox="1"/>
          <p:nvPr/>
        </p:nvSpPr>
        <p:spPr>
          <a:xfrm>
            <a:off x="8949127" y="3660517"/>
            <a:ext cx="569626" cy="461665"/>
          </a:xfrm>
          <a:prstGeom prst="rect">
            <a:avLst/>
          </a:prstGeom>
          <a:noFill/>
        </p:spPr>
        <p:txBody>
          <a:bodyPr wrap="square" rtlCol="0">
            <a:spAutoFit/>
          </a:bodyPr>
          <a:lstStyle/>
          <a:p>
            <a:r>
              <a:rPr lang="en-US" sz="2400" dirty="0" smtClean="0"/>
              <a:t>W</a:t>
            </a:r>
            <a:r>
              <a:rPr lang="en-US" sz="2400" baseline="30000" dirty="0" smtClean="0"/>
              <a:t>K</a:t>
            </a:r>
            <a:endParaRPr lang="en-US" sz="2400" dirty="0"/>
          </a:p>
        </p:txBody>
      </p:sp>
      <p:sp>
        <p:nvSpPr>
          <p:cNvPr id="24" name="TextBox 23"/>
          <p:cNvSpPr txBox="1"/>
          <p:nvPr/>
        </p:nvSpPr>
        <p:spPr>
          <a:xfrm>
            <a:off x="8954957" y="5712342"/>
            <a:ext cx="959371" cy="461665"/>
          </a:xfrm>
          <a:prstGeom prst="rect">
            <a:avLst/>
          </a:prstGeom>
          <a:noFill/>
        </p:spPr>
        <p:txBody>
          <a:bodyPr wrap="square" rtlCol="0">
            <a:spAutoFit/>
          </a:bodyPr>
          <a:lstStyle/>
          <a:p>
            <a:r>
              <a:rPr lang="en-US" sz="2400" dirty="0" smtClean="0"/>
              <a:t>W</a:t>
            </a:r>
            <a:r>
              <a:rPr lang="en-US" sz="2400" baseline="30000" dirty="0" smtClean="0"/>
              <a:t>V</a:t>
            </a:r>
            <a:endParaRPr lang="en-US" sz="2400" dirty="0"/>
          </a:p>
        </p:txBody>
      </p:sp>
      <p:graphicFrame>
        <p:nvGraphicFramePr>
          <p:cNvPr id="25" name="Table 24"/>
          <p:cNvGraphicFramePr>
            <a:graphicFrameLocks noGrp="1"/>
          </p:cNvGraphicFramePr>
          <p:nvPr>
            <p:extLst>
              <p:ext uri="{D42A27DB-BD31-4B8C-83A1-F6EECF244321}">
                <p14:modId xmlns:p14="http://schemas.microsoft.com/office/powerpoint/2010/main" val="440289188"/>
              </p:ext>
            </p:extLst>
          </p:nvPr>
        </p:nvGraphicFramePr>
        <p:xfrm>
          <a:off x="9578714" y="3207010"/>
          <a:ext cx="2375109" cy="1603832"/>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422470424"/>
              </p:ext>
            </p:extLst>
          </p:nvPr>
        </p:nvGraphicFramePr>
        <p:xfrm>
          <a:off x="9578714" y="5149121"/>
          <a:ext cx="2375109" cy="1603832"/>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28" name="Rectangle 27"/>
          <p:cNvSpPr/>
          <p:nvPr/>
        </p:nvSpPr>
        <p:spPr>
          <a:xfrm>
            <a:off x="379542" y="181567"/>
            <a:ext cx="2288707" cy="8077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Embeddings</a:t>
            </a:r>
            <a:endParaRPr lang="en-US" sz="1000" dirty="0"/>
          </a:p>
        </p:txBody>
      </p:sp>
      <p:graphicFrame>
        <p:nvGraphicFramePr>
          <p:cNvPr id="29" name="Table 28"/>
          <p:cNvGraphicFramePr>
            <a:graphicFrameLocks noGrp="1"/>
          </p:cNvGraphicFramePr>
          <p:nvPr>
            <p:extLst>
              <p:ext uri="{D42A27DB-BD31-4B8C-83A1-F6EECF244321}">
                <p14:modId xmlns:p14="http://schemas.microsoft.com/office/powerpoint/2010/main" val="3494727199"/>
              </p:ext>
            </p:extLst>
          </p:nvPr>
        </p:nvGraphicFramePr>
        <p:xfrm>
          <a:off x="3238706" y="337487"/>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2762578857"/>
              </p:ext>
            </p:extLst>
          </p:nvPr>
        </p:nvGraphicFramePr>
        <p:xfrm>
          <a:off x="6021880" y="337487"/>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31" name="TextBox 30"/>
          <p:cNvSpPr txBox="1"/>
          <p:nvPr/>
        </p:nvSpPr>
        <p:spPr>
          <a:xfrm>
            <a:off x="4270530" y="771141"/>
            <a:ext cx="569626" cy="461665"/>
          </a:xfrm>
          <a:prstGeom prst="rect">
            <a:avLst/>
          </a:prstGeom>
          <a:noFill/>
        </p:spPr>
        <p:txBody>
          <a:bodyPr wrap="square" rtlCol="0">
            <a:spAutoFit/>
          </a:bodyPr>
          <a:lstStyle/>
          <a:p>
            <a:r>
              <a:rPr lang="en-US" sz="2400" dirty="0" smtClean="0"/>
              <a:t>X1</a:t>
            </a:r>
            <a:endParaRPr lang="en-US" sz="2400" dirty="0"/>
          </a:p>
        </p:txBody>
      </p:sp>
      <p:sp>
        <p:nvSpPr>
          <p:cNvPr id="32" name="TextBox 31"/>
          <p:cNvSpPr txBox="1"/>
          <p:nvPr/>
        </p:nvSpPr>
        <p:spPr>
          <a:xfrm>
            <a:off x="6924621" y="715939"/>
            <a:ext cx="569626" cy="461665"/>
          </a:xfrm>
          <a:prstGeom prst="rect">
            <a:avLst/>
          </a:prstGeom>
          <a:noFill/>
        </p:spPr>
        <p:txBody>
          <a:bodyPr wrap="square" rtlCol="0">
            <a:spAutoFit/>
          </a:bodyPr>
          <a:lstStyle/>
          <a:p>
            <a:r>
              <a:rPr lang="en-US" sz="2400" dirty="0" smtClean="0"/>
              <a:t>X2</a:t>
            </a:r>
            <a:endParaRPr lang="en-US" sz="2400" dirty="0"/>
          </a:p>
        </p:txBody>
      </p:sp>
    </p:spTree>
    <p:extLst>
      <p:ext uri="{BB962C8B-B14F-4D97-AF65-F5344CB8AC3E}">
        <p14:creationId xmlns:p14="http://schemas.microsoft.com/office/powerpoint/2010/main" val="2608004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776" y="1050829"/>
            <a:ext cx="2310984" cy="613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Queries</a:t>
            </a:r>
            <a:endParaRPr lang="en-US" sz="1000" dirty="0"/>
          </a:p>
        </p:txBody>
      </p:sp>
      <p:sp>
        <p:nvSpPr>
          <p:cNvPr id="5" name="Rectangle 4"/>
          <p:cNvSpPr/>
          <p:nvPr/>
        </p:nvSpPr>
        <p:spPr>
          <a:xfrm>
            <a:off x="379542" y="5580432"/>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Values</a:t>
            </a:r>
            <a:endParaRPr lang="en-US" sz="3200" dirty="0"/>
          </a:p>
        </p:txBody>
      </p:sp>
      <p:sp>
        <p:nvSpPr>
          <p:cNvPr id="6" name="Rectangle 5"/>
          <p:cNvSpPr/>
          <p:nvPr/>
        </p:nvSpPr>
        <p:spPr>
          <a:xfrm>
            <a:off x="339776" y="3535053"/>
            <a:ext cx="2299743" cy="68610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n w="0"/>
                <a:solidFill>
                  <a:schemeClr val="tx1"/>
                </a:solidFill>
                <a:effectLst>
                  <a:outerShdw blurRad="38100" dist="19050" dir="2700000" algn="tl" rotWithShape="0">
                    <a:schemeClr val="dk1">
                      <a:alpha val="40000"/>
                    </a:schemeClr>
                  </a:outerShdw>
                </a:effectLst>
              </a:rPr>
              <a:t>Keys</a:t>
            </a:r>
            <a:endParaRPr lang="en-US" sz="3200" dirty="0"/>
          </a:p>
        </p:txBody>
      </p:sp>
      <p:pic>
        <p:nvPicPr>
          <p:cNvPr id="7" name="Picture 6"/>
          <p:cNvPicPr>
            <a:picLocks noChangeAspect="1"/>
          </p:cNvPicPr>
          <p:nvPr/>
        </p:nvPicPr>
        <p:blipFill>
          <a:blip r:embed="rId2"/>
          <a:stretch>
            <a:fillRect/>
          </a:stretch>
        </p:blipFill>
        <p:spPr>
          <a:xfrm>
            <a:off x="4144276" y="614441"/>
            <a:ext cx="1565031" cy="1485789"/>
          </a:xfrm>
          <a:prstGeom prst="rect">
            <a:avLst/>
          </a:prstGeom>
        </p:spPr>
      </p:pic>
      <p:pic>
        <p:nvPicPr>
          <p:cNvPr id="8" name="Picture 7"/>
          <p:cNvPicPr>
            <a:picLocks noChangeAspect="1"/>
          </p:cNvPicPr>
          <p:nvPr/>
        </p:nvPicPr>
        <p:blipFill>
          <a:blip r:embed="rId3"/>
          <a:stretch>
            <a:fillRect/>
          </a:stretch>
        </p:blipFill>
        <p:spPr>
          <a:xfrm>
            <a:off x="4011696" y="5175814"/>
            <a:ext cx="1781424" cy="1895740"/>
          </a:xfrm>
          <a:prstGeom prst="rect">
            <a:avLst/>
          </a:prstGeom>
        </p:spPr>
      </p:pic>
      <p:pic>
        <p:nvPicPr>
          <p:cNvPr id="9" name="Picture 8"/>
          <p:cNvPicPr>
            <a:picLocks noChangeAspect="1"/>
          </p:cNvPicPr>
          <p:nvPr/>
        </p:nvPicPr>
        <p:blipFill>
          <a:blip r:embed="rId4"/>
          <a:stretch>
            <a:fillRect/>
          </a:stretch>
        </p:blipFill>
        <p:spPr>
          <a:xfrm>
            <a:off x="4144276" y="3038486"/>
            <a:ext cx="1476581" cy="1771897"/>
          </a:xfrm>
          <a:prstGeom prst="rect">
            <a:avLst/>
          </a:prstGeom>
        </p:spPr>
      </p:pic>
      <p:sp>
        <p:nvSpPr>
          <p:cNvPr id="10" name="Rectangle 9"/>
          <p:cNvSpPr/>
          <p:nvPr/>
        </p:nvSpPr>
        <p:spPr>
          <a:xfrm>
            <a:off x="7154057" y="384305"/>
            <a:ext cx="4811842" cy="194606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Find relevant books in a library. Asks questions to identify which books are most important for a task </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7154057" y="2905073"/>
            <a:ext cx="4811842" cy="194606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Contains information about every book in library. Librarian uses catalog to understand the books better</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7154057" y="5175814"/>
            <a:ext cx="4811842" cy="1946063"/>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smtClean="0">
                <a:ln w="0"/>
                <a:solidFill>
                  <a:schemeClr val="tx1"/>
                </a:solidFill>
                <a:effectLst>
                  <a:outerShdw blurRad="38100" dist="19050" dir="2700000" algn="tl" rotWithShape="0">
                    <a:schemeClr val="dk1">
                      <a:alpha val="40000"/>
                    </a:schemeClr>
                  </a:outerShdw>
                </a:effectLst>
              </a:rPr>
              <a:t>Actual books (info). Librarian (query) guided by the catalogue (key) identifies the book (value)</a:t>
            </a:r>
            <a:endParaRPr lang="en-US" sz="280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p:cNvCxnSpPr/>
          <p:nvPr/>
        </p:nvCxnSpPr>
        <p:spPr>
          <a:xfrm>
            <a:off x="5927271" y="1387929"/>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27271" y="3842658"/>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927271" y="6135908"/>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934010" y="5947215"/>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934010" y="3842658"/>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934010" y="1387929"/>
            <a:ext cx="107768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079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76312" y="797806"/>
            <a:ext cx="6207187" cy="5243766"/>
          </a:xfrm>
          <a:prstGeom prst="rect">
            <a:avLst/>
          </a:prstGeom>
        </p:spPr>
      </p:pic>
      <p:sp>
        <p:nvSpPr>
          <p:cNvPr id="3" name="Title 1"/>
          <p:cNvSpPr txBox="1">
            <a:spLocks/>
          </p:cNvSpPr>
          <p:nvPr/>
        </p:nvSpPr>
        <p:spPr>
          <a:xfrm>
            <a:off x="838200" y="365125"/>
            <a:ext cx="36195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Self-Attention</a:t>
            </a:r>
            <a:endParaRPr lang="en-US" dirty="0"/>
          </a:p>
        </p:txBody>
      </p:sp>
    </p:spTree>
    <p:extLst>
      <p:ext uri="{BB962C8B-B14F-4D97-AF65-F5344CB8AC3E}">
        <p14:creationId xmlns:p14="http://schemas.microsoft.com/office/powerpoint/2010/main" val="476096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2963" y="107194"/>
            <a:ext cx="5434295" cy="1146007"/>
          </a:xfrm>
          <a:prstGeom prst="rect">
            <a:avLst/>
          </a:prstGeom>
        </p:spPr>
      </p:pic>
      <p:sp>
        <p:nvSpPr>
          <p:cNvPr id="3" name="Rectangle 2"/>
          <p:cNvSpPr/>
          <p:nvPr/>
        </p:nvSpPr>
        <p:spPr>
          <a:xfrm>
            <a:off x="824679" y="2421086"/>
            <a:ext cx="2310984" cy="613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Queries</a:t>
            </a:r>
            <a:endParaRPr lang="en-US" sz="2400" dirty="0"/>
          </a:p>
        </p:txBody>
      </p:sp>
      <p:sp>
        <p:nvSpPr>
          <p:cNvPr id="4" name="Rectangle 3"/>
          <p:cNvSpPr/>
          <p:nvPr/>
        </p:nvSpPr>
        <p:spPr>
          <a:xfrm>
            <a:off x="875481" y="4296728"/>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Values</a:t>
            </a:r>
            <a:endParaRPr lang="en-US" sz="2400" dirty="0"/>
          </a:p>
        </p:txBody>
      </p:sp>
      <p:sp>
        <p:nvSpPr>
          <p:cNvPr id="5" name="Rectangle 4"/>
          <p:cNvSpPr/>
          <p:nvPr/>
        </p:nvSpPr>
        <p:spPr>
          <a:xfrm>
            <a:off x="846956" y="3374096"/>
            <a:ext cx="2299743"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Keys</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108595276"/>
              </p:ext>
            </p:extLst>
          </p:nvPr>
        </p:nvGraphicFramePr>
        <p:xfrm>
          <a:off x="4020367"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26272275"/>
              </p:ext>
            </p:extLst>
          </p:nvPr>
        </p:nvGraphicFramePr>
        <p:xfrm>
          <a:off x="6773561"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75644611"/>
              </p:ext>
            </p:extLst>
          </p:nvPr>
        </p:nvGraphicFramePr>
        <p:xfrm>
          <a:off x="4008113"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86463426"/>
              </p:ext>
            </p:extLst>
          </p:nvPr>
        </p:nvGraphicFramePr>
        <p:xfrm>
          <a:off x="6761307"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71404563"/>
              </p:ext>
            </p:extLst>
          </p:nvPr>
        </p:nvGraphicFramePr>
        <p:xfrm>
          <a:off x="4008113"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9826002"/>
              </p:ext>
            </p:extLst>
          </p:nvPr>
        </p:nvGraphicFramePr>
        <p:xfrm>
          <a:off x="6761307"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12" name="TextBox 11"/>
          <p:cNvSpPr txBox="1"/>
          <p:nvPr/>
        </p:nvSpPr>
        <p:spPr>
          <a:xfrm>
            <a:off x="3557485" y="2499403"/>
            <a:ext cx="569626" cy="461665"/>
          </a:xfrm>
          <a:prstGeom prst="rect">
            <a:avLst/>
          </a:prstGeom>
          <a:noFill/>
        </p:spPr>
        <p:txBody>
          <a:bodyPr wrap="square" rtlCol="0">
            <a:spAutoFit/>
          </a:bodyPr>
          <a:lstStyle/>
          <a:p>
            <a:r>
              <a:rPr lang="en-US" sz="2400" dirty="0" smtClean="0"/>
              <a:t>q1</a:t>
            </a:r>
            <a:endParaRPr lang="en-US" sz="2400" dirty="0"/>
          </a:p>
        </p:txBody>
      </p:sp>
      <p:sp>
        <p:nvSpPr>
          <p:cNvPr id="13" name="TextBox 12"/>
          <p:cNvSpPr txBox="1"/>
          <p:nvPr/>
        </p:nvSpPr>
        <p:spPr>
          <a:xfrm>
            <a:off x="9213417" y="2462506"/>
            <a:ext cx="569626" cy="461665"/>
          </a:xfrm>
          <a:prstGeom prst="rect">
            <a:avLst/>
          </a:prstGeom>
          <a:noFill/>
        </p:spPr>
        <p:txBody>
          <a:bodyPr wrap="square" rtlCol="0">
            <a:spAutoFit/>
          </a:bodyPr>
          <a:lstStyle/>
          <a:p>
            <a:r>
              <a:rPr lang="en-US" sz="2400" dirty="0" smtClean="0"/>
              <a:t>q2</a:t>
            </a:r>
            <a:endParaRPr lang="en-US" sz="2400" dirty="0"/>
          </a:p>
        </p:txBody>
      </p:sp>
      <p:sp>
        <p:nvSpPr>
          <p:cNvPr id="14" name="TextBox 13"/>
          <p:cNvSpPr txBox="1"/>
          <p:nvPr/>
        </p:nvSpPr>
        <p:spPr>
          <a:xfrm>
            <a:off x="3557485" y="3464551"/>
            <a:ext cx="569626" cy="461665"/>
          </a:xfrm>
          <a:prstGeom prst="rect">
            <a:avLst/>
          </a:prstGeom>
          <a:noFill/>
        </p:spPr>
        <p:txBody>
          <a:bodyPr wrap="square" rtlCol="0">
            <a:spAutoFit/>
          </a:bodyPr>
          <a:lstStyle/>
          <a:p>
            <a:r>
              <a:rPr lang="en-US" sz="2400" dirty="0" smtClean="0"/>
              <a:t>k1</a:t>
            </a:r>
            <a:endParaRPr lang="en-US" sz="2400" dirty="0"/>
          </a:p>
        </p:txBody>
      </p:sp>
      <p:sp>
        <p:nvSpPr>
          <p:cNvPr id="15" name="TextBox 14"/>
          <p:cNvSpPr txBox="1"/>
          <p:nvPr/>
        </p:nvSpPr>
        <p:spPr>
          <a:xfrm>
            <a:off x="9197355" y="3407620"/>
            <a:ext cx="569626" cy="461665"/>
          </a:xfrm>
          <a:prstGeom prst="rect">
            <a:avLst/>
          </a:prstGeom>
          <a:noFill/>
        </p:spPr>
        <p:txBody>
          <a:bodyPr wrap="square" rtlCol="0">
            <a:spAutoFit/>
          </a:bodyPr>
          <a:lstStyle/>
          <a:p>
            <a:r>
              <a:rPr lang="en-US" sz="2400" dirty="0" smtClean="0"/>
              <a:t>k2</a:t>
            </a:r>
            <a:endParaRPr lang="en-US" sz="2400" dirty="0"/>
          </a:p>
        </p:txBody>
      </p:sp>
      <p:sp>
        <p:nvSpPr>
          <p:cNvPr id="16" name="TextBox 15"/>
          <p:cNvSpPr txBox="1"/>
          <p:nvPr/>
        </p:nvSpPr>
        <p:spPr>
          <a:xfrm>
            <a:off x="3550614" y="4273698"/>
            <a:ext cx="569626" cy="461665"/>
          </a:xfrm>
          <a:prstGeom prst="rect">
            <a:avLst/>
          </a:prstGeom>
          <a:noFill/>
        </p:spPr>
        <p:txBody>
          <a:bodyPr wrap="square" rtlCol="0">
            <a:spAutoFit/>
          </a:bodyPr>
          <a:lstStyle/>
          <a:p>
            <a:r>
              <a:rPr lang="en-US" sz="2400" dirty="0" smtClean="0"/>
              <a:t>v1</a:t>
            </a:r>
            <a:endParaRPr lang="en-US" sz="2400" dirty="0"/>
          </a:p>
        </p:txBody>
      </p:sp>
      <p:sp>
        <p:nvSpPr>
          <p:cNvPr id="17" name="TextBox 16"/>
          <p:cNvSpPr txBox="1"/>
          <p:nvPr/>
        </p:nvSpPr>
        <p:spPr>
          <a:xfrm>
            <a:off x="9166395" y="4344556"/>
            <a:ext cx="569626" cy="461665"/>
          </a:xfrm>
          <a:prstGeom prst="rect">
            <a:avLst/>
          </a:prstGeom>
          <a:noFill/>
        </p:spPr>
        <p:txBody>
          <a:bodyPr wrap="square" rtlCol="0">
            <a:spAutoFit/>
          </a:bodyPr>
          <a:lstStyle/>
          <a:p>
            <a:r>
              <a:rPr lang="en-US" sz="2400" dirty="0" smtClean="0"/>
              <a:t>v2</a:t>
            </a:r>
            <a:endParaRPr lang="en-US" sz="2400" dirty="0"/>
          </a:p>
        </p:txBody>
      </p:sp>
      <p:sp>
        <p:nvSpPr>
          <p:cNvPr id="18" name="Rectangle 17"/>
          <p:cNvSpPr/>
          <p:nvPr/>
        </p:nvSpPr>
        <p:spPr>
          <a:xfrm>
            <a:off x="846956" y="1487471"/>
            <a:ext cx="2288707"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Embeddings</a:t>
            </a:r>
            <a:endParaRPr lang="en-US" sz="2400" dirty="0"/>
          </a:p>
        </p:txBody>
      </p:sp>
      <p:graphicFrame>
        <p:nvGraphicFramePr>
          <p:cNvPr id="19" name="Table 18"/>
          <p:cNvGraphicFramePr>
            <a:graphicFrameLocks noGrp="1"/>
          </p:cNvGraphicFramePr>
          <p:nvPr>
            <p:extLst>
              <p:ext uri="{D42A27DB-BD31-4B8C-83A1-F6EECF244321}">
                <p14:modId xmlns:p14="http://schemas.microsoft.com/office/powerpoint/2010/main" val="3429438396"/>
              </p:ext>
            </p:extLst>
          </p:nvPr>
        </p:nvGraphicFramePr>
        <p:xfrm>
          <a:off x="4024735"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7381311"/>
              </p:ext>
            </p:extLst>
          </p:nvPr>
        </p:nvGraphicFramePr>
        <p:xfrm>
          <a:off x="6807909"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21" name="TextBox 20"/>
          <p:cNvSpPr txBox="1"/>
          <p:nvPr/>
        </p:nvSpPr>
        <p:spPr>
          <a:xfrm>
            <a:off x="3577530" y="1650270"/>
            <a:ext cx="569626" cy="461665"/>
          </a:xfrm>
          <a:prstGeom prst="rect">
            <a:avLst/>
          </a:prstGeom>
          <a:noFill/>
        </p:spPr>
        <p:txBody>
          <a:bodyPr wrap="square" rtlCol="0">
            <a:spAutoFit/>
          </a:bodyPr>
          <a:lstStyle/>
          <a:p>
            <a:r>
              <a:rPr lang="en-US" sz="2400" dirty="0" smtClean="0"/>
              <a:t>X1</a:t>
            </a:r>
            <a:endParaRPr lang="en-US" sz="2400" dirty="0"/>
          </a:p>
        </p:txBody>
      </p:sp>
      <p:sp>
        <p:nvSpPr>
          <p:cNvPr id="22" name="TextBox 21"/>
          <p:cNvSpPr txBox="1"/>
          <p:nvPr/>
        </p:nvSpPr>
        <p:spPr>
          <a:xfrm>
            <a:off x="9306270" y="1608452"/>
            <a:ext cx="569626" cy="461665"/>
          </a:xfrm>
          <a:prstGeom prst="rect">
            <a:avLst/>
          </a:prstGeom>
          <a:noFill/>
        </p:spPr>
        <p:txBody>
          <a:bodyPr wrap="square" rtlCol="0">
            <a:spAutoFit/>
          </a:bodyPr>
          <a:lstStyle/>
          <a:p>
            <a:r>
              <a:rPr lang="en-US" sz="2400" dirty="0" smtClean="0"/>
              <a:t>X2</a:t>
            </a:r>
            <a:endParaRPr lang="en-US" sz="2400" dirty="0"/>
          </a:p>
        </p:txBody>
      </p:sp>
      <p:sp>
        <p:nvSpPr>
          <p:cNvPr id="23" name="Rectangle 22"/>
          <p:cNvSpPr/>
          <p:nvPr/>
        </p:nvSpPr>
        <p:spPr>
          <a:xfrm>
            <a:off x="938742" y="5180116"/>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Score</a:t>
            </a:r>
            <a:endParaRPr lang="en-US" sz="2400" dirty="0"/>
          </a:p>
        </p:txBody>
      </p:sp>
      <p:sp>
        <p:nvSpPr>
          <p:cNvPr id="24" name="TextBox 23"/>
          <p:cNvSpPr txBox="1"/>
          <p:nvPr/>
        </p:nvSpPr>
        <p:spPr>
          <a:xfrm>
            <a:off x="4147156" y="5297317"/>
            <a:ext cx="1755902" cy="461665"/>
          </a:xfrm>
          <a:prstGeom prst="rect">
            <a:avLst/>
          </a:prstGeom>
          <a:noFill/>
        </p:spPr>
        <p:txBody>
          <a:bodyPr wrap="square" rtlCol="0">
            <a:spAutoFit/>
          </a:bodyPr>
          <a:lstStyle/>
          <a:p>
            <a:r>
              <a:rPr lang="en-US" sz="2400" dirty="0" smtClean="0"/>
              <a:t>q1.k1 = 112</a:t>
            </a:r>
            <a:endParaRPr lang="en-US" sz="2400" dirty="0"/>
          </a:p>
        </p:txBody>
      </p:sp>
      <p:sp>
        <p:nvSpPr>
          <p:cNvPr id="25" name="TextBox 24"/>
          <p:cNvSpPr txBox="1"/>
          <p:nvPr/>
        </p:nvSpPr>
        <p:spPr>
          <a:xfrm>
            <a:off x="6876081" y="5312026"/>
            <a:ext cx="1755902" cy="461665"/>
          </a:xfrm>
          <a:prstGeom prst="rect">
            <a:avLst/>
          </a:prstGeom>
          <a:noFill/>
        </p:spPr>
        <p:txBody>
          <a:bodyPr wrap="square" rtlCol="0">
            <a:spAutoFit/>
          </a:bodyPr>
          <a:lstStyle/>
          <a:p>
            <a:r>
              <a:rPr lang="en-US" sz="2400" dirty="0" smtClean="0"/>
              <a:t>q1.k2 = 96</a:t>
            </a:r>
            <a:endParaRPr lang="en-US" sz="2400" dirty="0"/>
          </a:p>
        </p:txBody>
      </p:sp>
    </p:spTree>
    <p:extLst>
      <p:ext uri="{BB962C8B-B14F-4D97-AF65-F5344CB8AC3E}">
        <p14:creationId xmlns:p14="http://schemas.microsoft.com/office/powerpoint/2010/main" val="173398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2" grpId="0"/>
      <p:bldP spid="13" grpId="0"/>
      <p:bldP spid="14" grpId="0"/>
      <p:bldP spid="15" grpId="0"/>
      <p:bldP spid="16" grpId="0"/>
      <p:bldP spid="17" grpId="0"/>
      <p:bldP spid="18" grpId="0" animBg="1"/>
      <p:bldP spid="21" grpId="0"/>
      <p:bldP spid="22" grpId="0"/>
      <p:bldP spid="23" grpId="0" animBg="1"/>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2963" y="107194"/>
            <a:ext cx="5434295" cy="1146007"/>
          </a:xfrm>
          <a:prstGeom prst="rect">
            <a:avLst/>
          </a:prstGeom>
        </p:spPr>
      </p:pic>
      <p:sp>
        <p:nvSpPr>
          <p:cNvPr id="3" name="Rectangle 2"/>
          <p:cNvSpPr/>
          <p:nvPr/>
        </p:nvSpPr>
        <p:spPr>
          <a:xfrm>
            <a:off x="824679" y="2421086"/>
            <a:ext cx="2310984" cy="613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Queries</a:t>
            </a:r>
            <a:endParaRPr lang="en-US" sz="2400" dirty="0"/>
          </a:p>
        </p:txBody>
      </p:sp>
      <p:sp>
        <p:nvSpPr>
          <p:cNvPr id="4" name="Rectangle 3"/>
          <p:cNvSpPr/>
          <p:nvPr/>
        </p:nvSpPr>
        <p:spPr>
          <a:xfrm>
            <a:off x="875481" y="4296728"/>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Values</a:t>
            </a:r>
            <a:endParaRPr lang="en-US" sz="2400" dirty="0"/>
          </a:p>
        </p:txBody>
      </p:sp>
      <p:sp>
        <p:nvSpPr>
          <p:cNvPr id="5" name="Rectangle 4"/>
          <p:cNvSpPr/>
          <p:nvPr/>
        </p:nvSpPr>
        <p:spPr>
          <a:xfrm>
            <a:off x="846956" y="3374096"/>
            <a:ext cx="2299743"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Keys</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108595276"/>
              </p:ext>
            </p:extLst>
          </p:nvPr>
        </p:nvGraphicFramePr>
        <p:xfrm>
          <a:off x="4020367"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26272275"/>
              </p:ext>
            </p:extLst>
          </p:nvPr>
        </p:nvGraphicFramePr>
        <p:xfrm>
          <a:off x="6773561"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75644611"/>
              </p:ext>
            </p:extLst>
          </p:nvPr>
        </p:nvGraphicFramePr>
        <p:xfrm>
          <a:off x="4008113"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86463426"/>
              </p:ext>
            </p:extLst>
          </p:nvPr>
        </p:nvGraphicFramePr>
        <p:xfrm>
          <a:off x="6761307"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271404563"/>
              </p:ext>
            </p:extLst>
          </p:nvPr>
        </p:nvGraphicFramePr>
        <p:xfrm>
          <a:off x="4008113"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9826002"/>
              </p:ext>
            </p:extLst>
          </p:nvPr>
        </p:nvGraphicFramePr>
        <p:xfrm>
          <a:off x="6761307"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12" name="TextBox 11"/>
          <p:cNvSpPr txBox="1"/>
          <p:nvPr/>
        </p:nvSpPr>
        <p:spPr>
          <a:xfrm>
            <a:off x="3557485" y="2499403"/>
            <a:ext cx="569626" cy="461665"/>
          </a:xfrm>
          <a:prstGeom prst="rect">
            <a:avLst/>
          </a:prstGeom>
          <a:noFill/>
        </p:spPr>
        <p:txBody>
          <a:bodyPr wrap="square" rtlCol="0">
            <a:spAutoFit/>
          </a:bodyPr>
          <a:lstStyle/>
          <a:p>
            <a:r>
              <a:rPr lang="en-US" sz="2400" dirty="0" smtClean="0"/>
              <a:t>q1</a:t>
            </a:r>
            <a:endParaRPr lang="en-US" sz="2400" dirty="0"/>
          </a:p>
        </p:txBody>
      </p:sp>
      <p:sp>
        <p:nvSpPr>
          <p:cNvPr id="13" name="TextBox 12"/>
          <p:cNvSpPr txBox="1"/>
          <p:nvPr/>
        </p:nvSpPr>
        <p:spPr>
          <a:xfrm>
            <a:off x="9213417" y="2462506"/>
            <a:ext cx="569626" cy="461665"/>
          </a:xfrm>
          <a:prstGeom prst="rect">
            <a:avLst/>
          </a:prstGeom>
          <a:noFill/>
        </p:spPr>
        <p:txBody>
          <a:bodyPr wrap="square" rtlCol="0">
            <a:spAutoFit/>
          </a:bodyPr>
          <a:lstStyle/>
          <a:p>
            <a:r>
              <a:rPr lang="en-US" sz="2400" dirty="0" smtClean="0"/>
              <a:t>q2</a:t>
            </a:r>
            <a:endParaRPr lang="en-US" sz="2400" dirty="0"/>
          </a:p>
        </p:txBody>
      </p:sp>
      <p:sp>
        <p:nvSpPr>
          <p:cNvPr id="14" name="TextBox 13"/>
          <p:cNvSpPr txBox="1"/>
          <p:nvPr/>
        </p:nvSpPr>
        <p:spPr>
          <a:xfrm>
            <a:off x="3557485" y="3464551"/>
            <a:ext cx="569626" cy="461665"/>
          </a:xfrm>
          <a:prstGeom prst="rect">
            <a:avLst/>
          </a:prstGeom>
          <a:noFill/>
        </p:spPr>
        <p:txBody>
          <a:bodyPr wrap="square" rtlCol="0">
            <a:spAutoFit/>
          </a:bodyPr>
          <a:lstStyle/>
          <a:p>
            <a:r>
              <a:rPr lang="en-US" sz="2400" dirty="0" smtClean="0"/>
              <a:t>k1</a:t>
            </a:r>
            <a:endParaRPr lang="en-US" sz="2400" dirty="0"/>
          </a:p>
        </p:txBody>
      </p:sp>
      <p:sp>
        <p:nvSpPr>
          <p:cNvPr id="15" name="TextBox 14"/>
          <p:cNvSpPr txBox="1"/>
          <p:nvPr/>
        </p:nvSpPr>
        <p:spPr>
          <a:xfrm>
            <a:off x="9197355" y="3407620"/>
            <a:ext cx="569626" cy="461665"/>
          </a:xfrm>
          <a:prstGeom prst="rect">
            <a:avLst/>
          </a:prstGeom>
          <a:noFill/>
        </p:spPr>
        <p:txBody>
          <a:bodyPr wrap="square" rtlCol="0">
            <a:spAutoFit/>
          </a:bodyPr>
          <a:lstStyle/>
          <a:p>
            <a:r>
              <a:rPr lang="en-US" sz="2400" dirty="0" smtClean="0"/>
              <a:t>k2</a:t>
            </a:r>
            <a:endParaRPr lang="en-US" sz="2400" dirty="0"/>
          </a:p>
        </p:txBody>
      </p:sp>
      <p:sp>
        <p:nvSpPr>
          <p:cNvPr id="16" name="TextBox 15"/>
          <p:cNvSpPr txBox="1"/>
          <p:nvPr/>
        </p:nvSpPr>
        <p:spPr>
          <a:xfrm>
            <a:off x="3550614" y="4273698"/>
            <a:ext cx="569626" cy="461665"/>
          </a:xfrm>
          <a:prstGeom prst="rect">
            <a:avLst/>
          </a:prstGeom>
          <a:noFill/>
        </p:spPr>
        <p:txBody>
          <a:bodyPr wrap="square" rtlCol="0">
            <a:spAutoFit/>
          </a:bodyPr>
          <a:lstStyle/>
          <a:p>
            <a:r>
              <a:rPr lang="en-US" sz="2400" dirty="0" smtClean="0"/>
              <a:t>v1</a:t>
            </a:r>
            <a:endParaRPr lang="en-US" sz="2400" dirty="0"/>
          </a:p>
        </p:txBody>
      </p:sp>
      <p:sp>
        <p:nvSpPr>
          <p:cNvPr id="17" name="TextBox 16"/>
          <p:cNvSpPr txBox="1"/>
          <p:nvPr/>
        </p:nvSpPr>
        <p:spPr>
          <a:xfrm>
            <a:off x="9166395" y="4344556"/>
            <a:ext cx="569626" cy="461665"/>
          </a:xfrm>
          <a:prstGeom prst="rect">
            <a:avLst/>
          </a:prstGeom>
          <a:noFill/>
        </p:spPr>
        <p:txBody>
          <a:bodyPr wrap="square" rtlCol="0">
            <a:spAutoFit/>
          </a:bodyPr>
          <a:lstStyle/>
          <a:p>
            <a:r>
              <a:rPr lang="en-US" sz="2400" dirty="0" smtClean="0"/>
              <a:t>v2</a:t>
            </a:r>
            <a:endParaRPr lang="en-US" sz="2400" dirty="0"/>
          </a:p>
        </p:txBody>
      </p:sp>
      <p:sp>
        <p:nvSpPr>
          <p:cNvPr id="18" name="Rectangle 17"/>
          <p:cNvSpPr/>
          <p:nvPr/>
        </p:nvSpPr>
        <p:spPr>
          <a:xfrm>
            <a:off x="846956" y="1487471"/>
            <a:ext cx="2288707"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Embeddings</a:t>
            </a:r>
            <a:endParaRPr lang="en-US" sz="2400" dirty="0"/>
          </a:p>
        </p:txBody>
      </p:sp>
      <p:graphicFrame>
        <p:nvGraphicFramePr>
          <p:cNvPr id="19" name="Table 18"/>
          <p:cNvGraphicFramePr>
            <a:graphicFrameLocks noGrp="1"/>
          </p:cNvGraphicFramePr>
          <p:nvPr>
            <p:extLst>
              <p:ext uri="{D42A27DB-BD31-4B8C-83A1-F6EECF244321}">
                <p14:modId xmlns:p14="http://schemas.microsoft.com/office/powerpoint/2010/main" val="3429438396"/>
              </p:ext>
            </p:extLst>
          </p:nvPr>
        </p:nvGraphicFramePr>
        <p:xfrm>
          <a:off x="4024735"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7381311"/>
              </p:ext>
            </p:extLst>
          </p:nvPr>
        </p:nvGraphicFramePr>
        <p:xfrm>
          <a:off x="6807909"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21" name="TextBox 20"/>
          <p:cNvSpPr txBox="1"/>
          <p:nvPr/>
        </p:nvSpPr>
        <p:spPr>
          <a:xfrm>
            <a:off x="3577530" y="1650270"/>
            <a:ext cx="569626" cy="461665"/>
          </a:xfrm>
          <a:prstGeom prst="rect">
            <a:avLst/>
          </a:prstGeom>
          <a:noFill/>
        </p:spPr>
        <p:txBody>
          <a:bodyPr wrap="square" rtlCol="0">
            <a:spAutoFit/>
          </a:bodyPr>
          <a:lstStyle/>
          <a:p>
            <a:r>
              <a:rPr lang="en-US" sz="2400" dirty="0" smtClean="0"/>
              <a:t>X1</a:t>
            </a:r>
            <a:endParaRPr lang="en-US" sz="2400" dirty="0"/>
          </a:p>
        </p:txBody>
      </p:sp>
      <p:sp>
        <p:nvSpPr>
          <p:cNvPr id="22" name="TextBox 21"/>
          <p:cNvSpPr txBox="1"/>
          <p:nvPr/>
        </p:nvSpPr>
        <p:spPr>
          <a:xfrm>
            <a:off x="9306270" y="1608452"/>
            <a:ext cx="569626" cy="461665"/>
          </a:xfrm>
          <a:prstGeom prst="rect">
            <a:avLst/>
          </a:prstGeom>
          <a:noFill/>
        </p:spPr>
        <p:txBody>
          <a:bodyPr wrap="square" rtlCol="0">
            <a:spAutoFit/>
          </a:bodyPr>
          <a:lstStyle/>
          <a:p>
            <a:r>
              <a:rPr lang="en-US" sz="2400" dirty="0" smtClean="0"/>
              <a:t>X2</a:t>
            </a:r>
            <a:endParaRPr lang="en-US" sz="2400" dirty="0"/>
          </a:p>
        </p:txBody>
      </p:sp>
      <p:sp>
        <p:nvSpPr>
          <p:cNvPr id="23" name="Rectangle 22"/>
          <p:cNvSpPr/>
          <p:nvPr/>
        </p:nvSpPr>
        <p:spPr>
          <a:xfrm>
            <a:off x="938742" y="5180116"/>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Score</a:t>
            </a:r>
            <a:endParaRPr lang="en-US" sz="2400" dirty="0"/>
          </a:p>
        </p:txBody>
      </p:sp>
      <p:sp>
        <p:nvSpPr>
          <p:cNvPr id="24" name="TextBox 23"/>
          <p:cNvSpPr txBox="1"/>
          <p:nvPr/>
        </p:nvSpPr>
        <p:spPr>
          <a:xfrm>
            <a:off x="4147156" y="5297317"/>
            <a:ext cx="1755902" cy="461665"/>
          </a:xfrm>
          <a:prstGeom prst="rect">
            <a:avLst/>
          </a:prstGeom>
          <a:noFill/>
        </p:spPr>
        <p:txBody>
          <a:bodyPr wrap="square" rtlCol="0">
            <a:spAutoFit/>
          </a:bodyPr>
          <a:lstStyle/>
          <a:p>
            <a:r>
              <a:rPr lang="en-US" sz="2400" dirty="0" smtClean="0"/>
              <a:t>q1.k1 = 112</a:t>
            </a:r>
            <a:endParaRPr lang="en-US" sz="2400" dirty="0"/>
          </a:p>
        </p:txBody>
      </p:sp>
      <p:sp>
        <p:nvSpPr>
          <p:cNvPr id="25" name="TextBox 24"/>
          <p:cNvSpPr txBox="1"/>
          <p:nvPr/>
        </p:nvSpPr>
        <p:spPr>
          <a:xfrm>
            <a:off x="6876081" y="5312026"/>
            <a:ext cx="1755902" cy="461665"/>
          </a:xfrm>
          <a:prstGeom prst="rect">
            <a:avLst/>
          </a:prstGeom>
          <a:noFill/>
        </p:spPr>
        <p:txBody>
          <a:bodyPr wrap="square" rtlCol="0">
            <a:spAutoFit/>
          </a:bodyPr>
          <a:lstStyle/>
          <a:p>
            <a:r>
              <a:rPr lang="en-US" sz="2400" dirty="0" smtClean="0"/>
              <a:t>q1.k2 = 96</a:t>
            </a:r>
            <a:endParaRPr lang="en-US" sz="2400" dirty="0"/>
          </a:p>
        </p:txBody>
      </p:sp>
      <p:sp>
        <p:nvSpPr>
          <p:cNvPr id="26" name="Rectangle 25"/>
          <p:cNvSpPr/>
          <p:nvPr/>
        </p:nvSpPr>
        <p:spPr>
          <a:xfrm>
            <a:off x="938742" y="6083675"/>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Softmax</a:t>
            </a:r>
            <a:endParaRPr lang="en-US" sz="2400" dirty="0"/>
          </a:p>
        </p:txBody>
      </p:sp>
      <p:sp>
        <p:nvSpPr>
          <p:cNvPr id="27" name="TextBox 26"/>
          <p:cNvSpPr txBox="1"/>
          <p:nvPr/>
        </p:nvSpPr>
        <p:spPr>
          <a:xfrm>
            <a:off x="3577530" y="6149629"/>
            <a:ext cx="3309261" cy="461665"/>
          </a:xfrm>
          <a:prstGeom prst="rect">
            <a:avLst/>
          </a:prstGeom>
          <a:noFill/>
        </p:spPr>
        <p:txBody>
          <a:bodyPr wrap="square" rtlCol="0">
            <a:spAutoFit/>
          </a:bodyPr>
          <a:lstStyle/>
          <a:p>
            <a:r>
              <a:rPr lang="en-US" sz="2400" dirty="0" smtClean="0"/>
              <a:t>Softmax(112/8) = 0.88</a:t>
            </a:r>
            <a:endParaRPr lang="en-US" sz="2400" dirty="0"/>
          </a:p>
        </p:txBody>
      </p:sp>
      <p:sp>
        <p:nvSpPr>
          <p:cNvPr id="28" name="TextBox 27"/>
          <p:cNvSpPr txBox="1"/>
          <p:nvPr/>
        </p:nvSpPr>
        <p:spPr>
          <a:xfrm>
            <a:off x="6761307" y="6131062"/>
            <a:ext cx="3309261" cy="461665"/>
          </a:xfrm>
          <a:prstGeom prst="rect">
            <a:avLst/>
          </a:prstGeom>
          <a:noFill/>
        </p:spPr>
        <p:txBody>
          <a:bodyPr wrap="square" rtlCol="0">
            <a:spAutoFit/>
          </a:bodyPr>
          <a:lstStyle/>
          <a:p>
            <a:r>
              <a:rPr lang="en-US" sz="2400" dirty="0" smtClean="0"/>
              <a:t>Softmax(112/8) = 0.12</a:t>
            </a:r>
            <a:endParaRPr lang="en-US" sz="2400" dirty="0"/>
          </a:p>
        </p:txBody>
      </p:sp>
    </p:spTree>
    <p:extLst>
      <p:ext uri="{BB962C8B-B14F-4D97-AF65-F5344CB8AC3E}">
        <p14:creationId xmlns:p14="http://schemas.microsoft.com/office/powerpoint/2010/main" val="20831941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2963" y="107194"/>
            <a:ext cx="5434295" cy="1146007"/>
          </a:xfrm>
          <a:prstGeom prst="rect">
            <a:avLst/>
          </a:prstGeom>
        </p:spPr>
      </p:pic>
      <p:sp>
        <p:nvSpPr>
          <p:cNvPr id="3" name="Rectangle 2"/>
          <p:cNvSpPr/>
          <p:nvPr/>
        </p:nvSpPr>
        <p:spPr>
          <a:xfrm>
            <a:off x="824679" y="2421086"/>
            <a:ext cx="2310984" cy="6130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Queries</a:t>
            </a:r>
            <a:endParaRPr lang="en-US" sz="2400" dirty="0"/>
          </a:p>
        </p:txBody>
      </p:sp>
      <p:sp>
        <p:nvSpPr>
          <p:cNvPr id="4" name="Rectangle 3"/>
          <p:cNvSpPr/>
          <p:nvPr/>
        </p:nvSpPr>
        <p:spPr>
          <a:xfrm>
            <a:off x="875481" y="4296728"/>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Values</a:t>
            </a:r>
            <a:endParaRPr lang="en-US" sz="2400" dirty="0"/>
          </a:p>
        </p:txBody>
      </p:sp>
      <p:sp>
        <p:nvSpPr>
          <p:cNvPr id="5" name="Rectangle 4"/>
          <p:cNvSpPr/>
          <p:nvPr/>
        </p:nvSpPr>
        <p:spPr>
          <a:xfrm>
            <a:off x="846956" y="3374096"/>
            <a:ext cx="2299743"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Keys</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108595276"/>
              </p:ext>
            </p:extLst>
          </p:nvPr>
        </p:nvGraphicFramePr>
        <p:xfrm>
          <a:off x="4020367"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26272275"/>
              </p:ext>
            </p:extLst>
          </p:nvPr>
        </p:nvGraphicFramePr>
        <p:xfrm>
          <a:off x="6773561" y="2523213"/>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75644611"/>
              </p:ext>
            </p:extLst>
          </p:nvPr>
        </p:nvGraphicFramePr>
        <p:xfrm>
          <a:off x="4008113"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86463426"/>
              </p:ext>
            </p:extLst>
          </p:nvPr>
        </p:nvGraphicFramePr>
        <p:xfrm>
          <a:off x="6761307" y="3437974"/>
          <a:ext cx="2375109" cy="400958"/>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08671071"/>
              </p:ext>
            </p:extLst>
          </p:nvPr>
        </p:nvGraphicFramePr>
        <p:xfrm>
          <a:off x="4008113"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69826002"/>
              </p:ext>
            </p:extLst>
          </p:nvPr>
        </p:nvGraphicFramePr>
        <p:xfrm>
          <a:off x="6761307" y="4315838"/>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12" name="TextBox 11"/>
          <p:cNvSpPr txBox="1"/>
          <p:nvPr/>
        </p:nvSpPr>
        <p:spPr>
          <a:xfrm>
            <a:off x="3557485" y="2499403"/>
            <a:ext cx="569626" cy="461665"/>
          </a:xfrm>
          <a:prstGeom prst="rect">
            <a:avLst/>
          </a:prstGeom>
          <a:noFill/>
        </p:spPr>
        <p:txBody>
          <a:bodyPr wrap="square" rtlCol="0">
            <a:spAutoFit/>
          </a:bodyPr>
          <a:lstStyle/>
          <a:p>
            <a:r>
              <a:rPr lang="en-US" sz="2400" dirty="0" smtClean="0"/>
              <a:t>q1</a:t>
            </a:r>
            <a:endParaRPr lang="en-US" sz="2400" dirty="0"/>
          </a:p>
        </p:txBody>
      </p:sp>
      <p:sp>
        <p:nvSpPr>
          <p:cNvPr id="13" name="TextBox 12"/>
          <p:cNvSpPr txBox="1"/>
          <p:nvPr/>
        </p:nvSpPr>
        <p:spPr>
          <a:xfrm>
            <a:off x="9213417" y="2462506"/>
            <a:ext cx="569626" cy="461665"/>
          </a:xfrm>
          <a:prstGeom prst="rect">
            <a:avLst/>
          </a:prstGeom>
          <a:noFill/>
        </p:spPr>
        <p:txBody>
          <a:bodyPr wrap="square" rtlCol="0">
            <a:spAutoFit/>
          </a:bodyPr>
          <a:lstStyle/>
          <a:p>
            <a:r>
              <a:rPr lang="en-US" sz="2400" dirty="0" smtClean="0"/>
              <a:t>q2</a:t>
            </a:r>
            <a:endParaRPr lang="en-US" sz="2400" dirty="0"/>
          </a:p>
        </p:txBody>
      </p:sp>
      <p:sp>
        <p:nvSpPr>
          <p:cNvPr id="14" name="TextBox 13"/>
          <p:cNvSpPr txBox="1"/>
          <p:nvPr/>
        </p:nvSpPr>
        <p:spPr>
          <a:xfrm>
            <a:off x="3557485" y="3464551"/>
            <a:ext cx="569626" cy="461665"/>
          </a:xfrm>
          <a:prstGeom prst="rect">
            <a:avLst/>
          </a:prstGeom>
          <a:noFill/>
        </p:spPr>
        <p:txBody>
          <a:bodyPr wrap="square" rtlCol="0">
            <a:spAutoFit/>
          </a:bodyPr>
          <a:lstStyle/>
          <a:p>
            <a:r>
              <a:rPr lang="en-US" sz="2400" dirty="0" smtClean="0"/>
              <a:t>k1</a:t>
            </a:r>
            <a:endParaRPr lang="en-US" sz="2400" dirty="0"/>
          </a:p>
        </p:txBody>
      </p:sp>
      <p:sp>
        <p:nvSpPr>
          <p:cNvPr id="15" name="TextBox 14"/>
          <p:cNvSpPr txBox="1"/>
          <p:nvPr/>
        </p:nvSpPr>
        <p:spPr>
          <a:xfrm>
            <a:off x="9197355" y="3407620"/>
            <a:ext cx="569626" cy="461665"/>
          </a:xfrm>
          <a:prstGeom prst="rect">
            <a:avLst/>
          </a:prstGeom>
          <a:noFill/>
        </p:spPr>
        <p:txBody>
          <a:bodyPr wrap="square" rtlCol="0">
            <a:spAutoFit/>
          </a:bodyPr>
          <a:lstStyle/>
          <a:p>
            <a:r>
              <a:rPr lang="en-US" sz="2400" dirty="0" smtClean="0"/>
              <a:t>k2</a:t>
            </a:r>
            <a:endParaRPr lang="en-US" sz="2400" dirty="0"/>
          </a:p>
        </p:txBody>
      </p:sp>
      <p:sp>
        <p:nvSpPr>
          <p:cNvPr id="16" name="TextBox 15"/>
          <p:cNvSpPr txBox="1"/>
          <p:nvPr/>
        </p:nvSpPr>
        <p:spPr>
          <a:xfrm>
            <a:off x="3550614" y="4273698"/>
            <a:ext cx="569626" cy="461665"/>
          </a:xfrm>
          <a:prstGeom prst="rect">
            <a:avLst/>
          </a:prstGeom>
          <a:noFill/>
        </p:spPr>
        <p:txBody>
          <a:bodyPr wrap="square" rtlCol="0">
            <a:spAutoFit/>
          </a:bodyPr>
          <a:lstStyle/>
          <a:p>
            <a:r>
              <a:rPr lang="en-US" sz="2400" dirty="0" smtClean="0"/>
              <a:t>v1</a:t>
            </a:r>
            <a:endParaRPr lang="en-US" sz="2400" dirty="0"/>
          </a:p>
        </p:txBody>
      </p:sp>
      <p:sp>
        <p:nvSpPr>
          <p:cNvPr id="17" name="TextBox 16"/>
          <p:cNvSpPr txBox="1"/>
          <p:nvPr/>
        </p:nvSpPr>
        <p:spPr>
          <a:xfrm>
            <a:off x="9166395" y="4344556"/>
            <a:ext cx="569626" cy="461665"/>
          </a:xfrm>
          <a:prstGeom prst="rect">
            <a:avLst/>
          </a:prstGeom>
          <a:noFill/>
        </p:spPr>
        <p:txBody>
          <a:bodyPr wrap="square" rtlCol="0">
            <a:spAutoFit/>
          </a:bodyPr>
          <a:lstStyle/>
          <a:p>
            <a:r>
              <a:rPr lang="en-US" sz="2400" dirty="0" smtClean="0"/>
              <a:t>v2</a:t>
            </a:r>
            <a:endParaRPr lang="en-US" sz="2400" dirty="0"/>
          </a:p>
        </p:txBody>
      </p:sp>
      <p:sp>
        <p:nvSpPr>
          <p:cNvPr id="18" name="Rectangle 17"/>
          <p:cNvSpPr/>
          <p:nvPr/>
        </p:nvSpPr>
        <p:spPr>
          <a:xfrm>
            <a:off x="846956" y="1487471"/>
            <a:ext cx="2288707" cy="6126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Embeddings</a:t>
            </a:r>
            <a:endParaRPr lang="en-US" sz="2400" dirty="0"/>
          </a:p>
        </p:txBody>
      </p:sp>
      <p:graphicFrame>
        <p:nvGraphicFramePr>
          <p:cNvPr id="19" name="Table 18"/>
          <p:cNvGraphicFramePr>
            <a:graphicFrameLocks noGrp="1"/>
          </p:cNvGraphicFramePr>
          <p:nvPr>
            <p:extLst>
              <p:ext uri="{D42A27DB-BD31-4B8C-83A1-F6EECF244321}">
                <p14:modId xmlns:p14="http://schemas.microsoft.com/office/powerpoint/2010/main" val="3429438396"/>
              </p:ext>
            </p:extLst>
          </p:nvPr>
        </p:nvGraphicFramePr>
        <p:xfrm>
          <a:off x="4024735"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7381311"/>
              </p:ext>
            </p:extLst>
          </p:nvPr>
        </p:nvGraphicFramePr>
        <p:xfrm>
          <a:off x="6807909" y="1608452"/>
          <a:ext cx="2375109" cy="400958"/>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21" name="TextBox 20"/>
          <p:cNvSpPr txBox="1"/>
          <p:nvPr/>
        </p:nvSpPr>
        <p:spPr>
          <a:xfrm>
            <a:off x="3577530" y="1650270"/>
            <a:ext cx="569626" cy="461665"/>
          </a:xfrm>
          <a:prstGeom prst="rect">
            <a:avLst/>
          </a:prstGeom>
          <a:noFill/>
        </p:spPr>
        <p:txBody>
          <a:bodyPr wrap="square" rtlCol="0">
            <a:spAutoFit/>
          </a:bodyPr>
          <a:lstStyle/>
          <a:p>
            <a:r>
              <a:rPr lang="en-US" sz="2400" dirty="0" smtClean="0"/>
              <a:t>X1</a:t>
            </a:r>
            <a:endParaRPr lang="en-US" sz="2400" dirty="0"/>
          </a:p>
        </p:txBody>
      </p:sp>
      <p:sp>
        <p:nvSpPr>
          <p:cNvPr id="22" name="TextBox 21"/>
          <p:cNvSpPr txBox="1"/>
          <p:nvPr/>
        </p:nvSpPr>
        <p:spPr>
          <a:xfrm>
            <a:off x="9306270" y="1608452"/>
            <a:ext cx="569626" cy="461665"/>
          </a:xfrm>
          <a:prstGeom prst="rect">
            <a:avLst/>
          </a:prstGeom>
          <a:noFill/>
        </p:spPr>
        <p:txBody>
          <a:bodyPr wrap="square" rtlCol="0">
            <a:spAutoFit/>
          </a:bodyPr>
          <a:lstStyle/>
          <a:p>
            <a:r>
              <a:rPr lang="en-US" sz="2400" dirty="0" smtClean="0"/>
              <a:t>X2</a:t>
            </a:r>
            <a:endParaRPr lang="en-US" sz="2400" dirty="0"/>
          </a:p>
        </p:txBody>
      </p:sp>
      <p:sp>
        <p:nvSpPr>
          <p:cNvPr id="26" name="Rectangle 25"/>
          <p:cNvSpPr/>
          <p:nvPr/>
        </p:nvSpPr>
        <p:spPr>
          <a:xfrm>
            <a:off x="846956" y="5120616"/>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Softmax</a:t>
            </a:r>
            <a:endParaRPr lang="en-US" sz="2400" dirty="0"/>
          </a:p>
        </p:txBody>
      </p:sp>
      <p:sp>
        <p:nvSpPr>
          <p:cNvPr id="27" name="TextBox 26"/>
          <p:cNvSpPr txBox="1"/>
          <p:nvPr/>
        </p:nvSpPr>
        <p:spPr>
          <a:xfrm>
            <a:off x="4938390" y="5252526"/>
            <a:ext cx="3309261" cy="461665"/>
          </a:xfrm>
          <a:prstGeom prst="rect">
            <a:avLst/>
          </a:prstGeom>
          <a:noFill/>
        </p:spPr>
        <p:txBody>
          <a:bodyPr wrap="square" rtlCol="0">
            <a:spAutoFit/>
          </a:bodyPr>
          <a:lstStyle/>
          <a:p>
            <a:r>
              <a:rPr lang="en-US" sz="2400" dirty="0" smtClean="0"/>
              <a:t>0.88</a:t>
            </a:r>
            <a:endParaRPr lang="en-US" sz="2400" dirty="0"/>
          </a:p>
        </p:txBody>
      </p:sp>
      <p:sp>
        <p:nvSpPr>
          <p:cNvPr id="28" name="TextBox 27"/>
          <p:cNvSpPr txBox="1"/>
          <p:nvPr/>
        </p:nvSpPr>
        <p:spPr>
          <a:xfrm>
            <a:off x="7651639" y="5186570"/>
            <a:ext cx="3309261" cy="461665"/>
          </a:xfrm>
          <a:prstGeom prst="rect">
            <a:avLst/>
          </a:prstGeom>
          <a:noFill/>
        </p:spPr>
        <p:txBody>
          <a:bodyPr wrap="square" rtlCol="0">
            <a:spAutoFit/>
          </a:bodyPr>
          <a:lstStyle/>
          <a:p>
            <a:r>
              <a:rPr lang="en-US" sz="2400" dirty="0" smtClean="0"/>
              <a:t>0.12</a:t>
            </a:r>
            <a:endParaRPr lang="en-US" sz="2400" dirty="0"/>
          </a:p>
        </p:txBody>
      </p:sp>
      <p:sp>
        <p:nvSpPr>
          <p:cNvPr id="29" name="Rectangle 28"/>
          <p:cNvSpPr/>
          <p:nvPr/>
        </p:nvSpPr>
        <p:spPr>
          <a:xfrm>
            <a:off x="864445" y="6024175"/>
            <a:ext cx="2271218" cy="5935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0"/>
                <a:solidFill>
                  <a:schemeClr val="tx1"/>
                </a:solidFill>
                <a:effectLst>
                  <a:outerShdw blurRad="38100" dist="19050" dir="2700000" algn="tl" rotWithShape="0">
                    <a:schemeClr val="dk1">
                      <a:alpha val="40000"/>
                    </a:schemeClr>
                  </a:outerShdw>
                </a:effectLst>
              </a:rPr>
              <a:t>Attention</a:t>
            </a:r>
            <a:endParaRPr lang="en-US" sz="2400" dirty="0"/>
          </a:p>
        </p:txBody>
      </p:sp>
      <p:graphicFrame>
        <p:nvGraphicFramePr>
          <p:cNvPr id="30" name="Table 29"/>
          <p:cNvGraphicFramePr>
            <a:graphicFrameLocks noGrp="1"/>
          </p:cNvGraphicFramePr>
          <p:nvPr>
            <p:extLst>
              <p:ext uri="{D42A27DB-BD31-4B8C-83A1-F6EECF244321}">
                <p14:modId xmlns:p14="http://schemas.microsoft.com/office/powerpoint/2010/main" val="228083321"/>
              </p:ext>
            </p:extLst>
          </p:nvPr>
        </p:nvGraphicFramePr>
        <p:xfrm>
          <a:off x="3981195" y="6102992"/>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78976265"/>
              </p:ext>
            </p:extLst>
          </p:nvPr>
        </p:nvGraphicFramePr>
        <p:xfrm>
          <a:off x="6838308" y="6104200"/>
          <a:ext cx="2375109" cy="400958"/>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sp>
        <p:nvSpPr>
          <p:cNvPr id="32" name="TextBox 31"/>
          <p:cNvSpPr txBox="1"/>
          <p:nvPr/>
        </p:nvSpPr>
        <p:spPr>
          <a:xfrm>
            <a:off x="9166395" y="6072638"/>
            <a:ext cx="569626" cy="461665"/>
          </a:xfrm>
          <a:prstGeom prst="rect">
            <a:avLst/>
          </a:prstGeom>
          <a:noFill/>
        </p:spPr>
        <p:txBody>
          <a:bodyPr wrap="square" rtlCol="0">
            <a:spAutoFit/>
          </a:bodyPr>
          <a:lstStyle/>
          <a:p>
            <a:r>
              <a:rPr lang="en-US" sz="2400" dirty="0"/>
              <a:t>z</a:t>
            </a:r>
            <a:r>
              <a:rPr lang="en-US" sz="2400" dirty="0" smtClean="0"/>
              <a:t>2</a:t>
            </a:r>
            <a:endParaRPr lang="en-US" sz="2400" dirty="0"/>
          </a:p>
        </p:txBody>
      </p:sp>
      <p:sp>
        <p:nvSpPr>
          <p:cNvPr id="33" name="TextBox 32"/>
          <p:cNvSpPr txBox="1"/>
          <p:nvPr/>
        </p:nvSpPr>
        <p:spPr>
          <a:xfrm>
            <a:off x="3475337" y="6052716"/>
            <a:ext cx="569626" cy="461665"/>
          </a:xfrm>
          <a:prstGeom prst="rect">
            <a:avLst/>
          </a:prstGeom>
          <a:noFill/>
        </p:spPr>
        <p:txBody>
          <a:bodyPr wrap="square" rtlCol="0">
            <a:spAutoFit/>
          </a:bodyPr>
          <a:lstStyle/>
          <a:p>
            <a:r>
              <a:rPr lang="en-US" sz="2400" dirty="0" smtClean="0"/>
              <a:t>z</a:t>
            </a:r>
            <a:r>
              <a:rPr lang="en-US" sz="2400" dirty="0"/>
              <a:t>1</a:t>
            </a:r>
          </a:p>
        </p:txBody>
      </p:sp>
    </p:spTree>
    <p:extLst>
      <p:ext uri="{BB962C8B-B14F-4D97-AF65-F5344CB8AC3E}">
        <p14:creationId xmlns:p14="http://schemas.microsoft.com/office/powerpoint/2010/main" val="192843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82493717"/>
              </p:ext>
            </p:extLst>
          </p:nvPr>
        </p:nvGraphicFramePr>
        <p:xfrm>
          <a:off x="4059657" y="628517"/>
          <a:ext cx="2375109" cy="1603832"/>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3" name="TextBox 2"/>
          <p:cNvSpPr txBox="1"/>
          <p:nvPr/>
        </p:nvSpPr>
        <p:spPr>
          <a:xfrm>
            <a:off x="3425490" y="1346380"/>
            <a:ext cx="959371" cy="461665"/>
          </a:xfrm>
          <a:prstGeom prst="rect">
            <a:avLst/>
          </a:prstGeom>
          <a:noFill/>
        </p:spPr>
        <p:txBody>
          <a:bodyPr wrap="square" rtlCol="0">
            <a:spAutoFit/>
          </a:bodyPr>
          <a:lstStyle/>
          <a:p>
            <a:r>
              <a:rPr lang="en-US" sz="2400" dirty="0" smtClean="0"/>
              <a:t>W</a:t>
            </a:r>
            <a:r>
              <a:rPr lang="en-US" sz="2400" baseline="30000" dirty="0" smtClean="0"/>
              <a:t>Q</a:t>
            </a:r>
            <a:endParaRPr lang="en-US" sz="2400" dirty="0"/>
          </a:p>
        </p:txBody>
      </p:sp>
      <p:sp>
        <p:nvSpPr>
          <p:cNvPr id="4" name="TextBox 3"/>
          <p:cNvSpPr txBox="1"/>
          <p:nvPr/>
        </p:nvSpPr>
        <p:spPr>
          <a:xfrm>
            <a:off x="3430070" y="3138003"/>
            <a:ext cx="569626" cy="461665"/>
          </a:xfrm>
          <a:prstGeom prst="rect">
            <a:avLst/>
          </a:prstGeom>
          <a:noFill/>
        </p:spPr>
        <p:txBody>
          <a:bodyPr wrap="square" rtlCol="0">
            <a:spAutoFit/>
          </a:bodyPr>
          <a:lstStyle/>
          <a:p>
            <a:r>
              <a:rPr lang="en-US" sz="2400" dirty="0" smtClean="0"/>
              <a:t>W</a:t>
            </a:r>
            <a:r>
              <a:rPr lang="en-US" sz="2400" baseline="30000" dirty="0" smtClean="0"/>
              <a:t>K</a:t>
            </a:r>
            <a:endParaRPr lang="en-US" sz="2400" dirty="0"/>
          </a:p>
        </p:txBody>
      </p:sp>
      <p:sp>
        <p:nvSpPr>
          <p:cNvPr id="5" name="TextBox 4"/>
          <p:cNvSpPr txBox="1"/>
          <p:nvPr/>
        </p:nvSpPr>
        <p:spPr>
          <a:xfrm>
            <a:off x="3435900" y="5189828"/>
            <a:ext cx="959371" cy="461665"/>
          </a:xfrm>
          <a:prstGeom prst="rect">
            <a:avLst/>
          </a:prstGeom>
          <a:noFill/>
        </p:spPr>
        <p:txBody>
          <a:bodyPr wrap="square" rtlCol="0">
            <a:spAutoFit/>
          </a:bodyPr>
          <a:lstStyle/>
          <a:p>
            <a:r>
              <a:rPr lang="en-US" sz="2400" dirty="0" smtClean="0"/>
              <a:t>W</a:t>
            </a:r>
            <a:r>
              <a:rPr lang="en-US" sz="2400" baseline="30000" dirty="0" smtClean="0"/>
              <a:t>V</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816625382"/>
              </p:ext>
            </p:extLst>
          </p:nvPr>
        </p:nvGraphicFramePr>
        <p:xfrm>
          <a:off x="4059657" y="2684496"/>
          <a:ext cx="2375109" cy="1603832"/>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53939517"/>
              </p:ext>
            </p:extLst>
          </p:nvPr>
        </p:nvGraphicFramePr>
        <p:xfrm>
          <a:off x="4059657" y="4626607"/>
          <a:ext cx="2375109" cy="1603832"/>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72211694"/>
              </p:ext>
            </p:extLst>
          </p:nvPr>
        </p:nvGraphicFramePr>
        <p:xfrm>
          <a:off x="318148" y="1029475"/>
          <a:ext cx="2375109" cy="801916"/>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1390436858"/>
                  </a:ext>
                </a:extLst>
              </a:tr>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76636208"/>
              </p:ext>
            </p:extLst>
          </p:nvPr>
        </p:nvGraphicFramePr>
        <p:xfrm>
          <a:off x="318148" y="2967877"/>
          <a:ext cx="2375109" cy="801916"/>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1390436858"/>
                  </a:ext>
                </a:extLst>
              </a:tr>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76636208"/>
              </p:ext>
            </p:extLst>
          </p:nvPr>
        </p:nvGraphicFramePr>
        <p:xfrm>
          <a:off x="318148" y="4906279"/>
          <a:ext cx="2375109" cy="801916"/>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1390436858"/>
                  </a:ext>
                </a:extLst>
              </a:tr>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11" name="TextBox 10"/>
          <p:cNvSpPr txBox="1"/>
          <p:nvPr/>
        </p:nvSpPr>
        <p:spPr>
          <a:xfrm>
            <a:off x="1291890" y="565003"/>
            <a:ext cx="959371" cy="461665"/>
          </a:xfrm>
          <a:prstGeom prst="rect">
            <a:avLst/>
          </a:prstGeom>
          <a:noFill/>
        </p:spPr>
        <p:txBody>
          <a:bodyPr wrap="square" rtlCol="0">
            <a:spAutoFit/>
          </a:bodyPr>
          <a:lstStyle/>
          <a:p>
            <a:r>
              <a:rPr lang="en-US" sz="2400" dirty="0" smtClean="0"/>
              <a:t>X</a:t>
            </a:r>
            <a:endParaRPr lang="en-US" sz="2400" dirty="0"/>
          </a:p>
        </p:txBody>
      </p:sp>
      <p:sp>
        <p:nvSpPr>
          <p:cNvPr id="12" name="TextBox 11"/>
          <p:cNvSpPr txBox="1"/>
          <p:nvPr/>
        </p:nvSpPr>
        <p:spPr>
          <a:xfrm>
            <a:off x="1291889" y="2506212"/>
            <a:ext cx="959371" cy="461665"/>
          </a:xfrm>
          <a:prstGeom prst="rect">
            <a:avLst/>
          </a:prstGeom>
          <a:noFill/>
        </p:spPr>
        <p:txBody>
          <a:bodyPr wrap="square" rtlCol="0">
            <a:spAutoFit/>
          </a:bodyPr>
          <a:lstStyle/>
          <a:p>
            <a:r>
              <a:rPr lang="en-US" sz="2400" dirty="0" smtClean="0"/>
              <a:t>X</a:t>
            </a:r>
            <a:endParaRPr lang="en-US" sz="2400" dirty="0"/>
          </a:p>
        </p:txBody>
      </p:sp>
      <p:sp>
        <p:nvSpPr>
          <p:cNvPr id="13" name="TextBox 12"/>
          <p:cNvSpPr txBox="1"/>
          <p:nvPr/>
        </p:nvSpPr>
        <p:spPr>
          <a:xfrm>
            <a:off x="1291888" y="4447421"/>
            <a:ext cx="959371" cy="461665"/>
          </a:xfrm>
          <a:prstGeom prst="rect">
            <a:avLst/>
          </a:prstGeom>
          <a:noFill/>
        </p:spPr>
        <p:txBody>
          <a:bodyPr wrap="square" rtlCol="0">
            <a:spAutoFit/>
          </a:bodyPr>
          <a:lstStyle/>
          <a:p>
            <a:r>
              <a:rPr lang="en-US" sz="2400" dirty="0" smtClean="0"/>
              <a:t>X</a:t>
            </a:r>
            <a:endParaRPr lang="en-US" sz="2400" dirty="0"/>
          </a:p>
        </p:txBody>
      </p:sp>
      <p:sp>
        <p:nvSpPr>
          <p:cNvPr id="14" name="Multiply 13"/>
          <p:cNvSpPr/>
          <p:nvPr/>
        </p:nvSpPr>
        <p:spPr>
          <a:xfrm>
            <a:off x="2808514" y="1346380"/>
            <a:ext cx="616976" cy="48501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Multiply 14"/>
          <p:cNvSpPr/>
          <p:nvPr/>
        </p:nvSpPr>
        <p:spPr>
          <a:xfrm>
            <a:off x="2827038" y="3114657"/>
            <a:ext cx="616976" cy="48501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Multiply 15"/>
          <p:cNvSpPr/>
          <p:nvPr/>
        </p:nvSpPr>
        <p:spPr>
          <a:xfrm>
            <a:off x="2845562" y="4882934"/>
            <a:ext cx="616976" cy="48501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Equal 16"/>
          <p:cNvSpPr/>
          <p:nvPr/>
        </p:nvSpPr>
        <p:spPr>
          <a:xfrm>
            <a:off x="6890657" y="1346380"/>
            <a:ext cx="881743" cy="4850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8" name="Equal 17"/>
          <p:cNvSpPr/>
          <p:nvPr/>
        </p:nvSpPr>
        <p:spPr>
          <a:xfrm>
            <a:off x="6890656" y="3138003"/>
            <a:ext cx="881743" cy="4850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Equal 18"/>
          <p:cNvSpPr/>
          <p:nvPr/>
        </p:nvSpPr>
        <p:spPr>
          <a:xfrm>
            <a:off x="6890655" y="4929626"/>
            <a:ext cx="881743" cy="4850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aphicFrame>
        <p:nvGraphicFramePr>
          <p:cNvPr id="20" name="Table 19"/>
          <p:cNvGraphicFramePr>
            <a:graphicFrameLocks noGrp="1"/>
          </p:cNvGraphicFramePr>
          <p:nvPr>
            <p:extLst>
              <p:ext uri="{D42A27DB-BD31-4B8C-83A1-F6EECF244321}">
                <p14:modId xmlns:p14="http://schemas.microsoft.com/office/powerpoint/2010/main" val="103287102"/>
              </p:ext>
            </p:extLst>
          </p:nvPr>
        </p:nvGraphicFramePr>
        <p:xfrm>
          <a:off x="8702414" y="654083"/>
          <a:ext cx="2375109" cy="1603832"/>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049869178"/>
              </p:ext>
            </p:extLst>
          </p:nvPr>
        </p:nvGraphicFramePr>
        <p:xfrm>
          <a:off x="8702413" y="2684496"/>
          <a:ext cx="2375109" cy="1603832"/>
        </p:xfrm>
        <a:graphic>
          <a:graphicData uri="http://schemas.openxmlformats.org/drawingml/2006/table">
            <a:tbl>
              <a:tblPr bandRow="1" bandCol="1">
                <a:tableStyleId>{08FB837D-C827-4EFA-A057-4D05807E0F7C}</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133682723"/>
              </p:ext>
            </p:extLst>
          </p:nvPr>
        </p:nvGraphicFramePr>
        <p:xfrm>
          <a:off x="8702413" y="4612721"/>
          <a:ext cx="2375109" cy="1603832"/>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24" name="TextBox 23"/>
          <p:cNvSpPr txBox="1"/>
          <p:nvPr/>
        </p:nvSpPr>
        <p:spPr>
          <a:xfrm>
            <a:off x="8210852" y="1188925"/>
            <a:ext cx="959371" cy="461665"/>
          </a:xfrm>
          <a:prstGeom prst="rect">
            <a:avLst/>
          </a:prstGeom>
          <a:noFill/>
        </p:spPr>
        <p:txBody>
          <a:bodyPr wrap="square" rtlCol="0">
            <a:spAutoFit/>
          </a:bodyPr>
          <a:lstStyle/>
          <a:p>
            <a:r>
              <a:rPr lang="en-US" sz="2400" dirty="0"/>
              <a:t>Q</a:t>
            </a:r>
            <a:endParaRPr lang="en-US" sz="2400" dirty="0"/>
          </a:p>
        </p:txBody>
      </p:sp>
      <p:sp>
        <p:nvSpPr>
          <p:cNvPr id="25" name="TextBox 24"/>
          <p:cNvSpPr txBox="1"/>
          <p:nvPr/>
        </p:nvSpPr>
        <p:spPr>
          <a:xfrm>
            <a:off x="8243163" y="3255579"/>
            <a:ext cx="959371" cy="461665"/>
          </a:xfrm>
          <a:prstGeom prst="rect">
            <a:avLst/>
          </a:prstGeom>
          <a:noFill/>
        </p:spPr>
        <p:txBody>
          <a:bodyPr wrap="square" rtlCol="0">
            <a:spAutoFit/>
          </a:bodyPr>
          <a:lstStyle/>
          <a:p>
            <a:r>
              <a:rPr lang="en-US" sz="2400" dirty="0" smtClean="0"/>
              <a:t>K</a:t>
            </a:r>
            <a:endParaRPr lang="en-US" sz="2400" dirty="0"/>
          </a:p>
        </p:txBody>
      </p:sp>
      <p:sp>
        <p:nvSpPr>
          <p:cNvPr id="27" name="TextBox 26"/>
          <p:cNvSpPr txBox="1"/>
          <p:nvPr/>
        </p:nvSpPr>
        <p:spPr>
          <a:xfrm>
            <a:off x="8232024" y="4906280"/>
            <a:ext cx="959371" cy="461665"/>
          </a:xfrm>
          <a:prstGeom prst="rect">
            <a:avLst/>
          </a:prstGeom>
          <a:noFill/>
        </p:spPr>
        <p:txBody>
          <a:bodyPr wrap="square" rtlCol="0">
            <a:spAutoFit/>
          </a:bodyPr>
          <a:lstStyle/>
          <a:p>
            <a:r>
              <a:rPr lang="en-US" sz="2400" dirty="0"/>
              <a:t>V</a:t>
            </a:r>
            <a:endParaRPr lang="en-US" sz="2400" dirty="0"/>
          </a:p>
        </p:txBody>
      </p:sp>
    </p:spTree>
    <p:extLst>
      <p:ext uri="{BB962C8B-B14F-4D97-AF65-F5344CB8AC3E}">
        <p14:creationId xmlns:p14="http://schemas.microsoft.com/office/powerpoint/2010/main" val="165872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1" grpId="0"/>
      <p:bldP spid="12" grpId="0"/>
      <p:bldP spid="13" grpId="0"/>
      <p:bldP spid="14" grpId="0" animBg="1"/>
      <p:bldP spid="15" grpId="0" animBg="1"/>
      <p:bldP spid="16" grpId="0" animBg="1"/>
      <p:bldP spid="17" grpId="0" animBg="1"/>
      <p:bldP spid="18" grpId="0" animBg="1"/>
      <p:bldP spid="19" grpId="0" animBg="1"/>
      <p:bldP spid="24" grpId="0"/>
      <p:bldP spid="25"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p:cNvGraphicFramePr>
            <a:graphicFrameLocks noGrp="1"/>
          </p:cNvGraphicFramePr>
          <p:nvPr>
            <p:extLst>
              <p:ext uri="{D42A27DB-BD31-4B8C-83A1-F6EECF244321}">
                <p14:modId xmlns:p14="http://schemas.microsoft.com/office/powerpoint/2010/main" val="514488683"/>
              </p:ext>
            </p:extLst>
          </p:nvPr>
        </p:nvGraphicFramePr>
        <p:xfrm>
          <a:off x="2701335" y="2080537"/>
          <a:ext cx="2375109" cy="1603832"/>
        </p:xfrm>
        <a:graphic>
          <a:graphicData uri="http://schemas.openxmlformats.org/drawingml/2006/table">
            <a:tbl>
              <a:tblPr bandRow="1" bandCol="1">
                <a:tableStyleId>{3C2FFA5D-87B4-456A-9821-1D502468CF0F}</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24" name="TextBox 23"/>
          <p:cNvSpPr txBox="1"/>
          <p:nvPr/>
        </p:nvSpPr>
        <p:spPr>
          <a:xfrm>
            <a:off x="3742048" y="1394569"/>
            <a:ext cx="959371" cy="584775"/>
          </a:xfrm>
          <a:prstGeom prst="rect">
            <a:avLst/>
          </a:prstGeom>
          <a:noFill/>
        </p:spPr>
        <p:txBody>
          <a:bodyPr wrap="square" rtlCol="0">
            <a:spAutoFit/>
          </a:bodyPr>
          <a:lstStyle/>
          <a:p>
            <a:r>
              <a:rPr lang="en-US" sz="3200" dirty="0"/>
              <a:t>Q</a:t>
            </a:r>
            <a:endParaRPr lang="en-US" sz="3200" dirty="0"/>
          </a:p>
        </p:txBody>
      </p:sp>
      <p:pic>
        <p:nvPicPr>
          <p:cNvPr id="26" name="Picture 25"/>
          <p:cNvPicPr>
            <a:picLocks noChangeAspect="1"/>
          </p:cNvPicPr>
          <p:nvPr/>
        </p:nvPicPr>
        <p:blipFill>
          <a:blip r:embed="rId2"/>
          <a:stretch>
            <a:fillRect/>
          </a:stretch>
        </p:blipFill>
        <p:spPr>
          <a:xfrm>
            <a:off x="3108520" y="-105384"/>
            <a:ext cx="5434295" cy="1146007"/>
          </a:xfrm>
          <a:prstGeom prst="rect">
            <a:avLst/>
          </a:prstGeom>
        </p:spPr>
      </p:pic>
      <p:graphicFrame>
        <p:nvGraphicFramePr>
          <p:cNvPr id="28" name="Table 27"/>
          <p:cNvGraphicFramePr>
            <a:graphicFrameLocks noGrp="1"/>
          </p:cNvGraphicFramePr>
          <p:nvPr>
            <p:extLst>
              <p:ext uri="{D42A27DB-BD31-4B8C-83A1-F6EECF244321}">
                <p14:modId xmlns:p14="http://schemas.microsoft.com/office/powerpoint/2010/main" val="1887942999"/>
              </p:ext>
            </p:extLst>
          </p:nvPr>
        </p:nvGraphicFramePr>
        <p:xfrm>
          <a:off x="6048689" y="2281015"/>
          <a:ext cx="2375108" cy="1202874"/>
        </p:xfrm>
        <a:graphic>
          <a:graphicData uri="http://schemas.openxmlformats.org/drawingml/2006/table">
            <a:tbl>
              <a:tblPr bandRow="1" bandCol="1">
                <a:tableStyleId>{08FB837D-C827-4EFA-A057-4D05807E0F7C}</a:tableStyleId>
              </a:tblPr>
              <a:tblGrid>
                <a:gridCol w="593777">
                  <a:extLst>
                    <a:ext uri="{9D8B030D-6E8A-4147-A177-3AD203B41FA5}">
                      <a16:colId xmlns:a16="http://schemas.microsoft.com/office/drawing/2014/main" val="4261394326"/>
                    </a:ext>
                  </a:extLst>
                </a:gridCol>
                <a:gridCol w="593777">
                  <a:extLst>
                    <a:ext uri="{9D8B030D-6E8A-4147-A177-3AD203B41FA5}">
                      <a16:colId xmlns:a16="http://schemas.microsoft.com/office/drawing/2014/main" val="537313203"/>
                    </a:ext>
                  </a:extLst>
                </a:gridCol>
                <a:gridCol w="593777">
                  <a:extLst>
                    <a:ext uri="{9D8B030D-6E8A-4147-A177-3AD203B41FA5}">
                      <a16:colId xmlns:a16="http://schemas.microsoft.com/office/drawing/2014/main" val="750170965"/>
                    </a:ext>
                  </a:extLst>
                </a:gridCol>
                <a:gridCol w="593777">
                  <a:extLst>
                    <a:ext uri="{9D8B030D-6E8A-4147-A177-3AD203B41FA5}">
                      <a16:colId xmlns:a16="http://schemas.microsoft.com/office/drawing/2014/main" val="1189681842"/>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bl>
          </a:graphicData>
        </a:graphic>
      </p:graphicFrame>
      <p:sp>
        <p:nvSpPr>
          <p:cNvPr id="29" name="TextBox 28"/>
          <p:cNvSpPr txBox="1"/>
          <p:nvPr/>
        </p:nvSpPr>
        <p:spPr>
          <a:xfrm>
            <a:off x="7028577" y="1417916"/>
            <a:ext cx="842305" cy="584775"/>
          </a:xfrm>
          <a:prstGeom prst="rect">
            <a:avLst/>
          </a:prstGeom>
          <a:noFill/>
        </p:spPr>
        <p:txBody>
          <a:bodyPr wrap="square" rtlCol="0">
            <a:spAutoFit/>
          </a:bodyPr>
          <a:lstStyle/>
          <a:p>
            <a:r>
              <a:rPr lang="en-US" sz="3200" dirty="0" smtClean="0"/>
              <a:t>K</a:t>
            </a:r>
            <a:r>
              <a:rPr lang="en-US" sz="3200" baseline="30000" dirty="0" smtClean="0"/>
              <a:t>T</a:t>
            </a:r>
            <a:endParaRPr lang="en-US" sz="3200" dirty="0"/>
          </a:p>
        </p:txBody>
      </p:sp>
      <p:sp>
        <p:nvSpPr>
          <p:cNvPr id="30" name="Multiply 29"/>
          <p:cNvSpPr/>
          <p:nvPr/>
        </p:nvSpPr>
        <p:spPr>
          <a:xfrm>
            <a:off x="5254078" y="2628274"/>
            <a:ext cx="616976" cy="48501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Left Bracket 20"/>
          <p:cNvSpPr/>
          <p:nvPr/>
        </p:nvSpPr>
        <p:spPr>
          <a:xfrm>
            <a:off x="1934606" y="1819350"/>
            <a:ext cx="457200" cy="2344435"/>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31" name="Right Bracket 30"/>
          <p:cNvSpPr/>
          <p:nvPr/>
        </p:nvSpPr>
        <p:spPr>
          <a:xfrm>
            <a:off x="8413653" y="1686957"/>
            <a:ext cx="375557" cy="2367643"/>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graphicFrame>
        <p:nvGraphicFramePr>
          <p:cNvPr id="32" name="Table 31"/>
          <p:cNvGraphicFramePr>
            <a:graphicFrameLocks noGrp="1"/>
          </p:cNvGraphicFramePr>
          <p:nvPr>
            <p:extLst>
              <p:ext uri="{D42A27DB-BD31-4B8C-83A1-F6EECF244321}">
                <p14:modId xmlns:p14="http://schemas.microsoft.com/office/powerpoint/2010/main" val="902561730"/>
              </p:ext>
            </p:extLst>
          </p:nvPr>
        </p:nvGraphicFramePr>
        <p:xfrm>
          <a:off x="9170831" y="2080537"/>
          <a:ext cx="2375109" cy="1603832"/>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7252450"/>
                  </a:ext>
                </a:extLst>
              </a:tr>
            </a:tbl>
          </a:graphicData>
        </a:graphic>
      </p:graphicFrame>
      <p:sp>
        <p:nvSpPr>
          <p:cNvPr id="33" name="TextBox 32"/>
          <p:cNvSpPr txBox="1"/>
          <p:nvPr/>
        </p:nvSpPr>
        <p:spPr>
          <a:xfrm>
            <a:off x="287060" y="2628274"/>
            <a:ext cx="1850194" cy="584775"/>
          </a:xfrm>
          <a:prstGeom prst="rect">
            <a:avLst/>
          </a:prstGeom>
          <a:noFill/>
        </p:spPr>
        <p:txBody>
          <a:bodyPr wrap="square" rtlCol="0">
            <a:spAutoFit/>
          </a:bodyPr>
          <a:lstStyle/>
          <a:p>
            <a:r>
              <a:rPr lang="en-US" sz="3200" dirty="0" smtClean="0"/>
              <a:t>softmax</a:t>
            </a:r>
            <a:endParaRPr lang="en-US" sz="3200" dirty="0"/>
          </a:p>
        </p:txBody>
      </p:sp>
      <p:sp>
        <p:nvSpPr>
          <p:cNvPr id="34" name="TextBox 33"/>
          <p:cNvSpPr txBox="1"/>
          <p:nvPr/>
        </p:nvSpPr>
        <p:spPr>
          <a:xfrm>
            <a:off x="10198040" y="1394568"/>
            <a:ext cx="842305" cy="584775"/>
          </a:xfrm>
          <a:prstGeom prst="rect">
            <a:avLst/>
          </a:prstGeom>
          <a:noFill/>
        </p:spPr>
        <p:txBody>
          <a:bodyPr wrap="square" rtlCol="0">
            <a:spAutoFit/>
          </a:bodyPr>
          <a:lstStyle/>
          <a:p>
            <a:r>
              <a:rPr lang="en-US" sz="3200" dirty="0"/>
              <a:t>V</a:t>
            </a:r>
          </a:p>
        </p:txBody>
      </p:sp>
      <p:sp>
        <p:nvSpPr>
          <p:cNvPr id="35" name="TextBox 34"/>
          <p:cNvSpPr txBox="1"/>
          <p:nvPr/>
        </p:nvSpPr>
        <p:spPr>
          <a:xfrm>
            <a:off x="3202659" y="3785562"/>
            <a:ext cx="5340156" cy="646331"/>
          </a:xfrm>
          <a:prstGeom prst="rect">
            <a:avLst/>
          </a:prstGeom>
          <a:noFill/>
        </p:spPr>
        <p:txBody>
          <a:bodyPr wrap="square" rtlCol="0">
            <a:spAutoFit/>
          </a:bodyPr>
          <a:lstStyle/>
          <a:p>
            <a:r>
              <a:rPr lang="en-US" dirty="0" smtClean="0"/>
              <a:t>-------------------------------------------------------------------</a:t>
            </a:r>
          </a:p>
          <a:p>
            <a:r>
              <a:rPr lang="en-US" dirty="0"/>
              <a:t> </a:t>
            </a:r>
            <a:r>
              <a:rPr lang="en-US" dirty="0" smtClean="0"/>
              <a:t>                          square root(dimension of k)</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675289759"/>
              </p:ext>
            </p:extLst>
          </p:nvPr>
        </p:nvGraphicFramePr>
        <p:xfrm>
          <a:off x="4546791" y="5239752"/>
          <a:ext cx="2375109" cy="1202874"/>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sp>
        <p:nvSpPr>
          <p:cNvPr id="37" name="TextBox 36"/>
          <p:cNvSpPr txBox="1"/>
          <p:nvPr/>
        </p:nvSpPr>
        <p:spPr>
          <a:xfrm>
            <a:off x="7309053" y="5610356"/>
            <a:ext cx="842305" cy="584775"/>
          </a:xfrm>
          <a:prstGeom prst="rect">
            <a:avLst/>
          </a:prstGeom>
          <a:noFill/>
        </p:spPr>
        <p:txBody>
          <a:bodyPr wrap="square" rtlCol="0">
            <a:spAutoFit/>
          </a:bodyPr>
          <a:lstStyle/>
          <a:p>
            <a:r>
              <a:rPr lang="en-US" sz="3200" dirty="0" smtClean="0"/>
              <a:t>Z</a:t>
            </a:r>
            <a:endParaRPr lang="en-US" sz="3200" dirty="0"/>
          </a:p>
        </p:txBody>
      </p:sp>
      <p:sp>
        <p:nvSpPr>
          <p:cNvPr id="38" name="Equal 37"/>
          <p:cNvSpPr/>
          <p:nvPr/>
        </p:nvSpPr>
        <p:spPr>
          <a:xfrm>
            <a:off x="3098970" y="5540468"/>
            <a:ext cx="881743" cy="485011"/>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1783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Multi-headed Self-Attention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08161411"/>
              </p:ext>
            </p:extLst>
          </p:nvPr>
        </p:nvGraphicFramePr>
        <p:xfrm>
          <a:off x="954505" y="3492595"/>
          <a:ext cx="2375109" cy="1202874"/>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910997457"/>
              </p:ext>
            </p:extLst>
          </p:nvPr>
        </p:nvGraphicFramePr>
        <p:xfrm>
          <a:off x="4421605" y="3492595"/>
          <a:ext cx="2375109" cy="1190269"/>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38835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71392147"/>
              </p:ext>
            </p:extLst>
          </p:nvPr>
        </p:nvGraphicFramePr>
        <p:xfrm>
          <a:off x="9537891" y="3492594"/>
          <a:ext cx="2375109" cy="1190269"/>
        </p:xfrm>
        <a:graphic>
          <a:graphicData uri="http://schemas.openxmlformats.org/drawingml/2006/table">
            <a:tbl>
              <a:tblPr bandRow="1" bandCol="1">
                <a:tableStyleId>{284E427A-3D55-4303-BF80-6455036E1DE7}</a:tableStyleId>
              </a:tblPr>
              <a:tblGrid>
                <a:gridCol w="791703">
                  <a:extLst>
                    <a:ext uri="{9D8B030D-6E8A-4147-A177-3AD203B41FA5}">
                      <a16:colId xmlns:a16="http://schemas.microsoft.com/office/drawing/2014/main" val="4261394326"/>
                    </a:ext>
                  </a:extLst>
                </a:gridCol>
                <a:gridCol w="791703">
                  <a:extLst>
                    <a:ext uri="{9D8B030D-6E8A-4147-A177-3AD203B41FA5}">
                      <a16:colId xmlns:a16="http://schemas.microsoft.com/office/drawing/2014/main" val="537313203"/>
                    </a:ext>
                  </a:extLst>
                </a:gridCol>
                <a:gridCol w="791703">
                  <a:extLst>
                    <a:ext uri="{9D8B030D-6E8A-4147-A177-3AD203B41FA5}">
                      <a16:colId xmlns:a16="http://schemas.microsoft.com/office/drawing/2014/main" val="750170965"/>
                    </a:ext>
                  </a:extLst>
                </a:gridCol>
              </a:tblGrid>
              <a:tr h="38835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sp>
        <p:nvSpPr>
          <p:cNvPr id="6" name="TextBox 5"/>
          <p:cNvSpPr txBox="1"/>
          <p:nvPr/>
        </p:nvSpPr>
        <p:spPr>
          <a:xfrm>
            <a:off x="1216962" y="2053032"/>
            <a:ext cx="1850194" cy="1077218"/>
          </a:xfrm>
          <a:prstGeom prst="rect">
            <a:avLst/>
          </a:prstGeom>
          <a:noFill/>
        </p:spPr>
        <p:txBody>
          <a:bodyPr wrap="square" rtlCol="0">
            <a:spAutoFit/>
          </a:bodyPr>
          <a:lstStyle/>
          <a:p>
            <a:pPr algn="ctr"/>
            <a:r>
              <a:rPr lang="en-US" sz="3200" dirty="0" smtClean="0"/>
              <a:t>Attention head Z0</a:t>
            </a:r>
            <a:endParaRPr lang="en-US" sz="3200" dirty="0"/>
          </a:p>
        </p:txBody>
      </p:sp>
      <p:sp>
        <p:nvSpPr>
          <p:cNvPr id="7" name="TextBox 6"/>
          <p:cNvSpPr txBox="1"/>
          <p:nvPr/>
        </p:nvSpPr>
        <p:spPr>
          <a:xfrm>
            <a:off x="4684062" y="2053032"/>
            <a:ext cx="1850194" cy="1077218"/>
          </a:xfrm>
          <a:prstGeom prst="rect">
            <a:avLst/>
          </a:prstGeom>
          <a:noFill/>
        </p:spPr>
        <p:txBody>
          <a:bodyPr wrap="square" rtlCol="0">
            <a:spAutoFit/>
          </a:bodyPr>
          <a:lstStyle/>
          <a:p>
            <a:pPr algn="ctr"/>
            <a:r>
              <a:rPr lang="en-US" sz="3200" dirty="0" smtClean="0"/>
              <a:t>Attention head Z1</a:t>
            </a:r>
            <a:endParaRPr lang="en-US" sz="3200" dirty="0"/>
          </a:p>
        </p:txBody>
      </p:sp>
      <p:sp>
        <p:nvSpPr>
          <p:cNvPr id="8" name="TextBox 7"/>
          <p:cNvSpPr txBox="1"/>
          <p:nvPr/>
        </p:nvSpPr>
        <p:spPr>
          <a:xfrm>
            <a:off x="9605211" y="2053032"/>
            <a:ext cx="1850194" cy="1077218"/>
          </a:xfrm>
          <a:prstGeom prst="rect">
            <a:avLst/>
          </a:prstGeom>
          <a:noFill/>
        </p:spPr>
        <p:txBody>
          <a:bodyPr wrap="square" rtlCol="0">
            <a:spAutoFit/>
          </a:bodyPr>
          <a:lstStyle/>
          <a:p>
            <a:pPr algn="ctr"/>
            <a:r>
              <a:rPr lang="en-US" sz="3200" dirty="0" smtClean="0"/>
              <a:t>Attention head Zn</a:t>
            </a:r>
            <a:endParaRPr lang="en-US" sz="3200" dirty="0"/>
          </a:p>
        </p:txBody>
      </p:sp>
      <p:sp>
        <p:nvSpPr>
          <p:cNvPr id="9" name="TextBox 8"/>
          <p:cNvSpPr txBox="1"/>
          <p:nvPr/>
        </p:nvSpPr>
        <p:spPr>
          <a:xfrm>
            <a:off x="7242205" y="3795340"/>
            <a:ext cx="1850194" cy="584775"/>
          </a:xfrm>
          <a:prstGeom prst="rect">
            <a:avLst/>
          </a:prstGeom>
          <a:noFill/>
        </p:spPr>
        <p:txBody>
          <a:bodyPr wrap="square" rtlCol="0">
            <a:spAutoFit/>
          </a:bodyPr>
          <a:lstStyle/>
          <a:p>
            <a:pPr algn="ctr"/>
            <a:r>
              <a:rPr lang="en-US" sz="3200" dirty="0" smtClean="0"/>
              <a:t>…….</a:t>
            </a:r>
            <a:endParaRPr lang="en-US" sz="3200" dirty="0"/>
          </a:p>
        </p:txBody>
      </p:sp>
    </p:spTree>
    <p:extLst>
      <p:ext uri="{BB962C8B-B14F-4D97-AF65-F5344CB8AC3E}">
        <p14:creationId xmlns:p14="http://schemas.microsoft.com/office/powerpoint/2010/main" val="227705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9775" y="243656"/>
            <a:ext cx="3307569" cy="1325563"/>
          </a:xfrm>
        </p:spPr>
        <p:txBody>
          <a:bodyPr/>
          <a:lstStyle/>
          <a:p>
            <a:r>
              <a:rPr lang="en-US" dirty="0" smtClean="0"/>
              <a:t>NLP tasks</a:t>
            </a:r>
            <a:endParaRPr lang="en-US" dirty="0"/>
          </a:p>
        </p:txBody>
      </p:sp>
      <p:sp>
        <p:nvSpPr>
          <p:cNvPr id="8" name="Text Placeholder 7"/>
          <p:cNvSpPr>
            <a:spLocks noGrp="1"/>
          </p:cNvSpPr>
          <p:nvPr>
            <p:ph type="body" idx="1"/>
          </p:nvPr>
        </p:nvSpPr>
        <p:spPr/>
        <p:txBody>
          <a:bodyPr/>
          <a:lstStyle/>
          <a:p>
            <a:r>
              <a:rPr lang="en-US" dirty="0" smtClean="0"/>
              <a:t>Discriminative tasks</a:t>
            </a:r>
            <a:endParaRPr lang="en-US" dirty="0"/>
          </a:p>
        </p:txBody>
      </p:sp>
      <p:sp>
        <p:nvSpPr>
          <p:cNvPr id="9" name="Content Placeholder 8"/>
          <p:cNvSpPr>
            <a:spLocks noGrp="1"/>
          </p:cNvSpPr>
          <p:nvPr>
            <p:ph sz="half" idx="2"/>
          </p:nvPr>
        </p:nvSpPr>
        <p:spPr>
          <a:xfrm>
            <a:off x="839788" y="2505075"/>
            <a:ext cx="3369605" cy="3684588"/>
          </a:xfrm>
        </p:spPr>
        <p:txBody>
          <a:bodyPr/>
          <a:lstStyle/>
          <a:p>
            <a:r>
              <a:rPr lang="en-US" dirty="0" smtClean="0"/>
              <a:t>Text </a:t>
            </a:r>
            <a:r>
              <a:rPr lang="en-US" dirty="0" smtClean="0">
                <a:sym typeface="Wingdings" panose="05000000000000000000" pitchFamily="2" charset="2"/>
              </a:rPr>
              <a:t> ?</a:t>
            </a:r>
            <a:endParaRPr lang="en-US" dirty="0"/>
          </a:p>
        </p:txBody>
      </p:sp>
      <p:sp>
        <p:nvSpPr>
          <p:cNvPr id="19" name="Rectangle 18"/>
          <p:cNvSpPr/>
          <p:nvPr/>
        </p:nvSpPr>
        <p:spPr>
          <a:xfrm>
            <a:off x="5026702" y="440368"/>
            <a:ext cx="6955436" cy="28181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9399" y="1372506"/>
            <a:ext cx="2851072" cy="14703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Food was awesome, and the waiter was very responsive</a:t>
            </a:r>
            <a:endParaRPr lang="en-US" sz="2400" dirty="0"/>
          </a:p>
        </p:txBody>
      </p:sp>
      <p:sp>
        <p:nvSpPr>
          <p:cNvPr id="15" name="Rectangle 14"/>
          <p:cNvSpPr/>
          <p:nvPr/>
        </p:nvSpPr>
        <p:spPr>
          <a:xfrm>
            <a:off x="9651652" y="1695725"/>
            <a:ext cx="1828461" cy="7794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Positive</a:t>
            </a:r>
            <a:endParaRPr lang="en-US" sz="2400" dirty="0"/>
          </a:p>
        </p:txBody>
      </p:sp>
      <p:cxnSp>
        <p:nvCxnSpPr>
          <p:cNvPr id="18" name="Straight Arrow Connector 17"/>
          <p:cNvCxnSpPr/>
          <p:nvPr/>
        </p:nvCxnSpPr>
        <p:spPr>
          <a:xfrm>
            <a:off x="8274029" y="2151136"/>
            <a:ext cx="11754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6"/>
          <p:cNvSpPr txBox="1">
            <a:spLocks/>
          </p:cNvSpPr>
          <p:nvPr/>
        </p:nvSpPr>
        <p:spPr>
          <a:xfrm>
            <a:off x="5196851" y="243656"/>
            <a:ext cx="4454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Text classification</a:t>
            </a:r>
            <a:endParaRPr lang="en-US" dirty="0"/>
          </a:p>
        </p:txBody>
      </p:sp>
      <p:sp>
        <p:nvSpPr>
          <p:cNvPr id="21" name="Rectangle 20"/>
          <p:cNvSpPr/>
          <p:nvPr/>
        </p:nvSpPr>
        <p:spPr>
          <a:xfrm>
            <a:off x="5026702" y="3730571"/>
            <a:ext cx="6955436" cy="245909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169399" y="4662708"/>
            <a:ext cx="2937096" cy="11272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I want to book a flight from Canada to the USA, but my card was declined</a:t>
            </a:r>
          </a:p>
        </p:txBody>
      </p:sp>
      <p:sp>
        <p:nvSpPr>
          <p:cNvPr id="23" name="Rectangle 22"/>
          <p:cNvSpPr/>
          <p:nvPr/>
        </p:nvSpPr>
        <p:spPr>
          <a:xfrm>
            <a:off x="9651652" y="4662708"/>
            <a:ext cx="2070656" cy="9208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t>Intent to book a flight</a:t>
            </a:r>
            <a:endParaRPr lang="en-US" sz="2000" dirty="0"/>
          </a:p>
        </p:txBody>
      </p:sp>
      <p:cxnSp>
        <p:nvCxnSpPr>
          <p:cNvPr id="24" name="Straight Arrow Connector 23"/>
          <p:cNvCxnSpPr/>
          <p:nvPr/>
        </p:nvCxnSpPr>
        <p:spPr>
          <a:xfrm>
            <a:off x="8274029" y="5126545"/>
            <a:ext cx="12108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6"/>
          <p:cNvSpPr txBox="1">
            <a:spLocks/>
          </p:cNvSpPr>
          <p:nvPr/>
        </p:nvSpPr>
        <p:spPr>
          <a:xfrm>
            <a:off x="5196851" y="3774995"/>
            <a:ext cx="5193543" cy="6805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Intent  classification</a:t>
            </a:r>
            <a:endParaRPr lang="en-US" dirty="0"/>
          </a:p>
        </p:txBody>
      </p:sp>
    </p:spTree>
    <p:extLst>
      <p:ext uri="{BB962C8B-B14F-4D97-AF65-F5344CB8AC3E}">
        <p14:creationId xmlns:p14="http://schemas.microsoft.com/office/powerpoint/2010/main" val="2251099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34888"/>
            <a:ext cx="3570384"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Encoder flow</a:t>
            </a:r>
            <a:endParaRPr lang="en-US" dirty="0"/>
          </a:p>
        </p:txBody>
      </p:sp>
      <p:sp>
        <p:nvSpPr>
          <p:cNvPr id="3" name="Rounded Rectangle 2"/>
          <p:cNvSpPr/>
          <p:nvPr/>
        </p:nvSpPr>
        <p:spPr>
          <a:xfrm>
            <a:off x="-33678" y="1174798"/>
            <a:ext cx="1508562" cy="767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Input</a:t>
            </a:r>
            <a:endParaRPr lang="en-US" sz="2800" dirty="0"/>
          </a:p>
        </p:txBody>
      </p:sp>
      <p:sp>
        <p:nvSpPr>
          <p:cNvPr id="4" name="Rounded Rectangle 3"/>
          <p:cNvSpPr/>
          <p:nvPr/>
        </p:nvSpPr>
        <p:spPr>
          <a:xfrm>
            <a:off x="1702592" y="1198791"/>
            <a:ext cx="1867792" cy="76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Embed</a:t>
            </a:r>
            <a:endParaRPr lang="en-US" sz="2800" dirty="0"/>
          </a:p>
        </p:txBody>
      </p:sp>
      <p:sp>
        <p:nvSpPr>
          <p:cNvPr id="5" name="Rounded Rectangle 4"/>
          <p:cNvSpPr/>
          <p:nvPr/>
        </p:nvSpPr>
        <p:spPr>
          <a:xfrm>
            <a:off x="4032848" y="1224644"/>
            <a:ext cx="1867792" cy="1191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Create weight matrices</a:t>
            </a:r>
            <a:endParaRPr lang="en-US" sz="2800" dirty="0"/>
          </a:p>
        </p:txBody>
      </p:sp>
      <p:sp>
        <p:nvSpPr>
          <p:cNvPr id="6" name="Rounded Rectangle 5"/>
          <p:cNvSpPr/>
          <p:nvPr/>
        </p:nvSpPr>
        <p:spPr>
          <a:xfrm>
            <a:off x="6157699" y="1195569"/>
            <a:ext cx="1867792" cy="76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Calculate attention</a:t>
            </a:r>
            <a:endParaRPr lang="en-US" sz="2800" dirty="0"/>
          </a:p>
        </p:txBody>
      </p:sp>
      <p:sp>
        <p:nvSpPr>
          <p:cNvPr id="7" name="Rounded Rectangle 6"/>
          <p:cNvSpPr/>
          <p:nvPr/>
        </p:nvSpPr>
        <p:spPr>
          <a:xfrm>
            <a:off x="8663131" y="1172565"/>
            <a:ext cx="3076197" cy="767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Concatenate results</a:t>
            </a:r>
            <a:endParaRPr lang="en-US" sz="2800" dirty="0"/>
          </a:p>
        </p:txBody>
      </p:sp>
      <p:sp>
        <p:nvSpPr>
          <p:cNvPr id="8" name="TextBox 7"/>
          <p:cNvSpPr txBox="1"/>
          <p:nvPr/>
        </p:nvSpPr>
        <p:spPr>
          <a:xfrm>
            <a:off x="189609" y="3265714"/>
            <a:ext cx="1214648" cy="1200329"/>
          </a:xfrm>
          <a:prstGeom prst="rect">
            <a:avLst/>
          </a:prstGeom>
          <a:noFill/>
        </p:spPr>
        <p:txBody>
          <a:bodyPr wrap="square" rtlCol="0">
            <a:spAutoFit/>
          </a:bodyPr>
          <a:lstStyle/>
          <a:p>
            <a:pPr algn="ctr"/>
            <a:r>
              <a:rPr lang="en-US" dirty="0" smtClean="0"/>
              <a:t>Big data and machine learning</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001619915"/>
              </p:ext>
            </p:extLst>
          </p:nvPr>
        </p:nvGraphicFramePr>
        <p:xfrm>
          <a:off x="1785871" y="3551099"/>
          <a:ext cx="1554480" cy="801916"/>
        </p:xfrm>
        <a:graphic>
          <a:graphicData uri="http://schemas.openxmlformats.org/drawingml/2006/table">
            <a:tbl>
              <a:tblPr bandRow="1" bandCol="1">
                <a:tableStyleId>{3C2FFA5D-87B4-456A-9821-1D502468CF0F}</a:tableStyleId>
              </a:tblPr>
              <a:tblGrid>
                <a:gridCol w="518160">
                  <a:extLst>
                    <a:ext uri="{9D8B030D-6E8A-4147-A177-3AD203B41FA5}">
                      <a16:colId xmlns:a16="http://schemas.microsoft.com/office/drawing/2014/main" val="4261394326"/>
                    </a:ext>
                  </a:extLst>
                </a:gridCol>
                <a:gridCol w="518160">
                  <a:extLst>
                    <a:ext uri="{9D8B030D-6E8A-4147-A177-3AD203B41FA5}">
                      <a16:colId xmlns:a16="http://schemas.microsoft.com/office/drawing/2014/main" val="537313203"/>
                    </a:ext>
                  </a:extLst>
                </a:gridCol>
                <a:gridCol w="518160">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1390436858"/>
                  </a:ext>
                </a:extLst>
              </a:tr>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10" name="TextBox 9"/>
          <p:cNvSpPr txBox="1"/>
          <p:nvPr/>
        </p:nvSpPr>
        <p:spPr>
          <a:xfrm>
            <a:off x="2380980" y="3089434"/>
            <a:ext cx="959371" cy="461665"/>
          </a:xfrm>
          <a:prstGeom prst="rect">
            <a:avLst/>
          </a:prstGeom>
          <a:noFill/>
        </p:spPr>
        <p:txBody>
          <a:bodyPr wrap="square" rtlCol="0">
            <a:spAutoFit/>
          </a:bodyPr>
          <a:lstStyle/>
          <a:p>
            <a:r>
              <a:rPr lang="en-US" sz="2400" dirty="0" smtClean="0"/>
              <a:t>X</a:t>
            </a:r>
            <a:endParaRPr lang="en-US" sz="2400" dirty="0"/>
          </a:p>
        </p:txBody>
      </p:sp>
      <p:graphicFrame>
        <p:nvGraphicFramePr>
          <p:cNvPr id="11" name="Table 10"/>
          <p:cNvGraphicFramePr>
            <a:graphicFrameLocks noGrp="1"/>
          </p:cNvGraphicFramePr>
          <p:nvPr>
            <p:extLst>
              <p:ext uri="{D42A27DB-BD31-4B8C-83A1-F6EECF244321}">
                <p14:modId xmlns:p14="http://schemas.microsoft.com/office/powerpoint/2010/main" val="1091840082"/>
              </p:ext>
            </p:extLst>
          </p:nvPr>
        </p:nvGraphicFramePr>
        <p:xfrm>
          <a:off x="4162018" y="3150141"/>
          <a:ext cx="1066044" cy="1097280"/>
        </p:xfrm>
        <a:graphic>
          <a:graphicData uri="http://schemas.openxmlformats.org/drawingml/2006/table">
            <a:tbl>
              <a:tblPr bandRow="1" bandCol="1">
                <a:tableStyleId>{3C2FFA5D-87B4-456A-9821-1D502468CF0F}</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63710424"/>
              </p:ext>
            </p:extLst>
          </p:nvPr>
        </p:nvGraphicFramePr>
        <p:xfrm>
          <a:off x="4264224" y="3291803"/>
          <a:ext cx="1066044" cy="1097280"/>
        </p:xfrm>
        <a:graphic>
          <a:graphicData uri="http://schemas.openxmlformats.org/drawingml/2006/table">
            <a:tbl>
              <a:tblPr bandRow="1" bandCol="1">
                <a:tableStyleId>{08FB837D-C827-4EFA-A057-4D05807E0F7C}</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97344934"/>
              </p:ext>
            </p:extLst>
          </p:nvPr>
        </p:nvGraphicFramePr>
        <p:xfrm>
          <a:off x="4366430" y="3433465"/>
          <a:ext cx="1066044" cy="1097280"/>
        </p:xfrm>
        <a:graphic>
          <a:graphicData uri="http://schemas.openxmlformats.org/drawingml/2006/table">
            <a:tbl>
              <a:tblPr bandRow="1" bandCol="1">
                <a:tableStyleId>{284E427A-3D55-4303-BF80-6455036E1DE7}</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bl>
          </a:graphicData>
        </a:graphic>
      </p:graphicFrame>
      <p:sp>
        <p:nvSpPr>
          <p:cNvPr id="14" name="TextBox 13"/>
          <p:cNvSpPr txBox="1"/>
          <p:nvPr/>
        </p:nvSpPr>
        <p:spPr>
          <a:xfrm>
            <a:off x="5003364" y="2721278"/>
            <a:ext cx="959371" cy="461665"/>
          </a:xfrm>
          <a:prstGeom prst="rect">
            <a:avLst/>
          </a:prstGeom>
          <a:noFill/>
        </p:spPr>
        <p:txBody>
          <a:bodyPr wrap="square" rtlCol="0">
            <a:spAutoFit/>
          </a:bodyPr>
          <a:lstStyle/>
          <a:p>
            <a:r>
              <a:rPr lang="en-US" sz="2400" dirty="0" smtClean="0"/>
              <a:t>W</a:t>
            </a:r>
            <a:r>
              <a:rPr lang="en-US" sz="2400" baseline="30000" dirty="0" smtClean="0"/>
              <a:t>Q</a:t>
            </a:r>
            <a:endParaRPr lang="en-US" sz="2400" dirty="0"/>
          </a:p>
        </p:txBody>
      </p:sp>
      <p:sp>
        <p:nvSpPr>
          <p:cNvPr id="15" name="TextBox 14"/>
          <p:cNvSpPr txBox="1"/>
          <p:nvPr/>
        </p:nvSpPr>
        <p:spPr>
          <a:xfrm>
            <a:off x="5393744" y="3004216"/>
            <a:ext cx="959371" cy="461665"/>
          </a:xfrm>
          <a:prstGeom prst="rect">
            <a:avLst/>
          </a:prstGeom>
          <a:noFill/>
        </p:spPr>
        <p:txBody>
          <a:bodyPr wrap="square" rtlCol="0">
            <a:spAutoFit/>
          </a:bodyPr>
          <a:lstStyle/>
          <a:p>
            <a:r>
              <a:rPr lang="en-US" sz="2400" dirty="0" smtClean="0"/>
              <a:t>W</a:t>
            </a:r>
            <a:r>
              <a:rPr lang="en-US" sz="2400" baseline="30000" dirty="0" smtClean="0"/>
              <a:t>K</a:t>
            </a:r>
            <a:endParaRPr lang="en-US" sz="2400" dirty="0"/>
          </a:p>
        </p:txBody>
      </p:sp>
      <p:sp>
        <p:nvSpPr>
          <p:cNvPr id="16" name="TextBox 15"/>
          <p:cNvSpPr txBox="1"/>
          <p:nvPr/>
        </p:nvSpPr>
        <p:spPr>
          <a:xfrm>
            <a:off x="5536892" y="3374289"/>
            <a:ext cx="959371" cy="461665"/>
          </a:xfrm>
          <a:prstGeom prst="rect">
            <a:avLst/>
          </a:prstGeom>
          <a:noFill/>
        </p:spPr>
        <p:txBody>
          <a:bodyPr wrap="square" rtlCol="0">
            <a:spAutoFit/>
          </a:bodyPr>
          <a:lstStyle/>
          <a:p>
            <a:r>
              <a:rPr lang="en-US" sz="2400" dirty="0" smtClean="0"/>
              <a:t>W</a:t>
            </a:r>
            <a:r>
              <a:rPr lang="en-US" sz="2400" baseline="30000" dirty="0" smtClean="0"/>
              <a:t>T</a:t>
            </a:r>
            <a:endParaRPr lang="en-US" sz="2400" dirty="0"/>
          </a:p>
        </p:txBody>
      </p:sp>
      <p:sp>
        <p:nvSpPr>
          <p:cNvPr id="26" name="TextBox 25"/>
          <p:cNvSpPr txBox="1"/>
          <p:nvPr/>
        </p:nvSpPr>
        <p:spPr>
          <a:xfrm>
            <a:off x="8974726" y="2600483"/>
            <a:ext cx="959371" cy="461665"/>
          </a:xfrm>
          <a:prstGeom prst="rect">
            <a:avLst/>
          </a:prstGeom>
          <a:noFill/>
        </p:spPr>
        <p:txBody>
          <a:bodyPr wrap="square" rtlCol="0">
            <a:spAutoFit/>
          </a:bodyPr>
          <a:lstStyle/>
          <a:p>
            <a:r>
              <a:rPr lang="en-US" sz="2400" dirty="0"/>
              <a:t>Z</a:t>
            </a:r>
            <a:endParaRPr lang="en-US" sz="2400" dirty="0"/>
          </a:p>
        </p:txBody>
      </p:sp>
      <p:sp>
        <p:nvSpPr>
          <p:cNvPr id="27" name="TextBox 26"/>
          <p:cNvSpPr txBox="1"/>
          <p:nvPr/>
        </p:nvSpPr>
        <p:spPr>
          <a:xfrm>
            <a:off x="7578431" y="3060971"/>
            <a:ext cx="959371" cy="461665"/>
          </a:xfrm>
          <a:prstGeom prst="rect">
            <a:avLst/>
          </a:prstGeom>
          <a:noFill/>
        </p:spPr>
        <p:txBody>
          <a:bodyPr wrap="square" rtlCol="0">
            <a:spAutoFit/>
          </a:bodyPr>
          <a:lstStyle/>
          <a:p>
            <a:r>
              <a:rPr lang="en-US" sz="2400" dirty="0" smtClean="0"/>
              <a:t>K</a:t>
            </a:r>
            <a:endParaRPr lang="en-US" sz="2400" dirty="0"/>
          </a:p>
        </p:txBody>
      </p:sp>
      <p:sp>
        <p:nvSpPr>
          <p:cNvPr id="28" name="TextBox 27"/>
          <p:cNvSpPr txBox="1"/>
          <p:nvPr/>
        </p:nvSpPr>
        <p:spPr>
          <a:xfrm>
            <a:off x="7787704" y="3433465"/>
            <a:ext cx="959371" cy="461665"/>
          </a:xfrm>
          <a:prstGeom prst="rect">
            <a:avLst/>
          </a:prstGeom>
          <a:noFill/>
        </p:spPr>
        <p:txBody>
          <a:bodyPr wrap="square" rtlCol="0">
            <a:spAutoFit/>
          </a:bodyPr>
          <a:lstStyle/>
          <a:p>
            <a:r>
              <a:rPr lang="en-US" sz="2400" dirty="0" smtClean="0"/>
              <a:t>T</a:t>
            </a:r>
            <a:endParaRPr lang="en-US" sz="2400" dirty="0"/>
          </a:p>
        </p:txBody>
      </p:sp>
      <p:sp>
        <p:nvSpPr>
          <p:cNvPr id="32" name="TextBox 31"/>
          <p:cNvSpPr txBox="1"/>
          <p:nvPr/>
        </p:nvSpPr>
        <p:spPr>
          <a:xfrm>
            <a:off x="7306919" y="4712937"/>
            <a:ext cx="959371" cy="461665"/>
          </a:xfrm>
          <a:prstGeom prst="rect">
            <a:avLst/>
          </a:prstGeom>
          <a:noFill/>
        </p:spPr>
        <p:txBody>
          <a:bodyPr wrap="square" rtlCol="0">
            <a:spAutoFit/>
          </a:bodyPr>
          <a:lstStyle/>
          <a:p>
            <a:r>
              <a:rPr lang="en-US" sz="2400" dirty="0" smtClean="0"/>
              <a:t>Q</a:t>
            </a:r>
            <a:endParaRPr lang="en-US" sz="2400" dirty="0"/>
          </a:p>
        </p:txBody>
      </p:sp>
      <p:sp>
        <p:nvSpPr>
          <p:cNvPr id="33" name="TextBox 32"/>
          <p:cNvSpPr txBox="1"/>
          <p:nvPr/>
        </p:nvSpPr>
        <p:spPr>
          <a:xfrm>
            <a:off x="7577332" y="5024361"/>
            <a:ext cx="959371" cy="461665"/>
          </a:xfrm>
          <a:prstGeom prst="rect">
            <a:avLst/>
          </a:prstGeom>
          <a:noFill/>
        </p:spPr>
        <p:txBody>
          <a:bodyPr wrap="square" rtlCol="0">
            <a:spAutoFit/>
          </a:bodyPr>
          <a:lstStyle/>
          <a:p>
            <a:r>
              <a:rPr lang="en-US" sz="2400" dirty="0" smtClean="0"/>
              <a:t>K</a:t>
            </a:r>
            <a:endParaRPr lang="en-US" sz="2400" dirty="0"/>
          </a:p>
        </p:txBody>
      </p:sp>
      <p:sp>
        <p:nvSpPr>
          <p:cNvPr id="34" name="TextBox 33"/>
          <p:cNvSpPr txBox="1"/>
          <p:nvPr/>
        </p:nvSpPr>
        <p:spPr>
          <a:xfrm>
            <a:off x="7786605" y="5396855"/>
            <a:ext cx="959371" cy="461665"/>
          </a:xfrm>
          <a:prstGeom prst="rect">
            <a:avLst/>
          </a:prstGeom>
          <a:noFill/>
        </p:spPr>
        <p:txBody>
          <a:bodyPr wrap="square" rtlCol="0">
            <a:spAutoFit/>
          </a:bodyPr>
          <a:lstStyle/>
          <a:p>
            <a:r>
              <a:rPr lang="en-US" sz="2400" dirty="0" smtClean="0"/>
              <a:t>T</a:t>
            </a:r>
            <a:endParaRPr lang="en-US" sz="2400" dirty="0"/>
          </a:p>
        </p:txBody>
      </p:sp>
      <p:graphicFrame>
        <p:nvGraphicFramePr>
          <p:cNvPr id="35" name="Table 34"/>
          <p:cNvGraphicFramePr>
            <a:graphicFrameLocks noGrp="1"/>
          </p:cNvGraphicFramePr>
          <p:nvPr>
            <p:extLst>
              <p:ext uri="{D42A27DB-BD31-4B8C-83A1-F6EECF244321}">
                <p14:modId xmlns:p14="http://schemas.microsoft.com/office/powerpoint/2010/main" val="1525929218"/>
              </p:ext>
            </p:extLst>
          </p:nvPr>
        </p:nvGraphicFramePr>
        <p:xfrm>
          <a:off x="8689572" y="3103646"/>
          <a:ext cx="1069848" cy="1190269"/>
        </p:xfrm>
        <a:graphic>
          <a:graphicData uri="http://schemas.openxmlformats.org/drawingml/2006/table">
            <a:tbl>
              <a:tblPr bandRow="1" bandCol="1">
                <a:tableStyleId>{284E427A-3D55-4303-BF80-6455036E1DE7}</a:tableStyleId>
              </a:tblPr>
              <a:tblGrid>
                <a:gridCol w="356616">
                  <a:extLst>
                    <a:ext uri="{9D8B030D-6E8A-4147-A177-3AD203B41FA5}">
                      <a16:colId xmlns:a16="http://schemas.microsoft.com/office/drawing/2014/main" val="4261394326"/>
                    </a:ext>
                  </a:extLst>
                </a:gridCol>
                <a:gridCol w="356616">
                  <a:extLst>
                    <a:ext uri="{9D8B030D-6E8A-4147-A177-3AD203B41FA5}">
                      <a16:colId xmlns:a16="http://schemas.microsoft.com/office/drawing/2014/main" val="537313203"/>
                    </a:ext>
                  </a:extLst>
                </a:gridCol>
                <a:gridCol w="356616">
                  <a:extLst>
                    <a:ext uri="{9D8B030D-6E8A-4147-A177-3AD203B41FA5}">
                      <a16:colId xmlns:a16="http://schemas.microsoft.com/office/drawing/2014/main" val="750170965"/>
                    </a:ext>
                  </a:extLst>
                </a:gridCol>
              </a:tblGrid>
              <a:tr h="38835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752084411"/>
              </p:ext>
            </p:extLst>
          </p:nvPr>
        </p:nvGraphicFramePr>
        <p:xfrm>
          <a:off x="8689572" y="5073079"/>
          <a:ext cx="1069848" cy="1190269"/>
        </p:xfrm>
        <a:graphic>
          <a:graphicData uri="http://schemas.openxmlformats.org/drawingml/2006/table">
            <a:tbl>
              <a:tblPr bandRow="1" bandCol="1">
                <a:tableStyleId>{284E427A-3D55-4303-BF80-6455036E1DE7}</a:tableStyleId>
              </a:tblPr>
              <a:tblGrid>
                <a:gridCol w="356616">
                  <a:extLst>
                    <a:ext uri="{9D8B030D-6E8A-4147-A177-3AD203B41FA5}">
                      <a16:colId xmlns:a16="http://schemas.microsoft.com/office/drawing/2014/main" val="4261394326"/>
                    </a:ext>
                  </a:extLst>
                </a:gridCol>
                <a:gridCol w="356616">
                  <a:extLst>
                    <a:ext uri="{9D8B030D-6E8A-4147-A177-3AD203B41FA5}">
                      <a16:colId xmlns:a16="http://schemas.microsoft.com/office/drawing/2014/main" val="537313203"/>
                    </a:ext>
                  </a:extLst>
                </a:gridCol>
                <a:gridCol w="356616">
                  <a:extLst>
                    <a:ext uri="{9D8B030D-6E8A-4147-A177-3AD203B41FA5}">
                      <a16:colId xmlns:a16="http://schemas.microsoft.com/office/drawing/2014/main" val="750170965"/>
                    </a:ext>
                  </a:extLst>
                </a:gridCol>
              </a:tblGrid>
              <a:tr h="38835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764519563"/>
              </p:ext>
            </p:extLst>
          </p:nvPr>
        </p:nvGraphicFramePr>
        <p:xfrm>
          <a:off x="4119073" y="5202702"/>
          <a:ext cx="1066044" cy="1097280"/>
        </p:xfrm>
        <a:graphic>
          <a:graphicData uri="http://schemas.openxmlformats.org/drawingml/2006/table">
            <a:tbl>
              <a:tblPr bandRow="1" bandCol="1">
                <a:tableStyleId>{3C2FFA5D-87B4-456A-9821-1D502468CF0F}</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82100761"/>
              </p:ext>
            </p:extLst>
          </p:nvPr>
        </p:nvGraphicFramePr>
        <p:xfrm>
          <a:off x="4221279" y="5344364"/>
          <a:ext cx="1066044" cy="1097280"/>
        </p:xfrm>
        <a:graphic>
          <a:graphicData uri="http://schemas.openxmlformats.org/drawingml/2006/table">
            <a:tbl>
              <a:tblPr bandRow="1" bandCol="1">
                <a:tableStyleId>{08FB837D-C827-4EFA-A057-4D05807E0F7C}</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657276664"/>
              </p:ext>
            </p:extLst>
          </p:nvPr>
        </p:nvGraphicFramePr>
        <p:xfrm>
          <a:off x="4323485" y="5486026"/>
          <a:ext cx="1066044" cy="1097280"/>
        </p:xfrm>
        <a:graphic>
          <a:graphicData uri="http://schemas.openxmlformats.org/drawingml/2006/table">
            <a:tbl>
              <a:tblPr bandRow="1" bandCol="1">
                <a:tableStyleId>{284E427A-3D55-4303-BF80-6455036E1DE7}</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3557299288"/>
              </p:ext>
            </p:extLst>
          </p:nvPr>
        </p:nvGraphicFramePr>
        <p:xfrm>
          <a:off x="6425795" y="3127683"/>
          <a:ext cx="1066044" cy="1097280"/>
        </p:xfrm>
        <a:graphic>
          <a:graphicData uri="http://schemas.openxmlformats.org/drawingml/2006/table">
            <a:tbl>
              <a:tblPr bandRow="1" bandCol="1">
                <a:tableStyleId>{3C2FFA5D-87B4-456A-9821-1D502468CF0F}</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843613050"/>
              </p:ext>
            </p:extLst>
          </p:nvPr>
        </p:nvGraphicFramePr>
        <p:xfrm>
          <a:off x="6528001" y="3269345"/>
          <a:ext cx="1066044" cy="1097280"/>
        </p:xfrm>
        <a:graphic>
          <a:graphicData uri="http://schemas.openxmlformats.org/drawingml/2006/table">
            <a:tbl>
              <a:tblPr bandRow="1" bandCol="1">
                <a:tableStyleId>{08FB837D-C827-4EFA-A057-4D05807E0F7C}</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806107693"/>
              </p:ext>
            </p:extLst>
          </p:nvPr>
        </p:nvGraphicFramePr>
        <p:xfrm>
          <a:off x="6630207" y="3411007"/>
          <a:ext cx="1066044" cy="1097280"/>
        </p:xfrm>
        <a:graphic>
          <a:graphicData uri="http://schemas.openxmlformats.org/drawingml/2006/table">
            <a:tbl>
              <a:tblPr bandRow="1" bandCol="1">
                <a:tableStyleId>{284E427A-3D55-4303-BF80-6455036E1DE7}</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2821854544"/>
              </p:ext>
            </p:extLst>
          </p:nvPr>
        </p:nvGraphicFramePr>
        <p:xfrm>
          <a:off x="6425795" y="5163899"/>
          <a:ext cx="1066044" cy="1097280"/>
        </p:xfrm>
        <a:graphic>
          <a:graphicData uri="http://schemas.openxmlformats.org/drawingml/2006/table">
            <a:tbl>
              <a:tblPr bandRow="1" bandCol="1">
                <a:tableStyleId>{3C2FFA5D-87B4-456A-9821-1D502468CF0F}</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87952"/>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381507"/>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067197"/>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3694013263"/>
              </p:ext>
            </p:extLst>
          </p:nvPr>
        </p:nvGraphicFramePr>
        <p:xfrm>
          <a:off x="6528001" y="5305561"/>
          <a:ext cx="1066044" cy="1097280"/>
        </p:xfrm>
        <a:graphic>
          <a:graphicData uri="http://schemas.openxmlformats.org/drawingml/2006/table">
            <a:tbl>
              <a:tblPr bandRow="1" bandCol="1">
                <a:tableStyleId>{08FB837D-C827-4EFA-A057-4D05807E0F7C}</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373555"/>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0196499"/>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243978"/>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860684231"/>
              </p:ext>
            </p:extLst>
          </p:nvPr>
        </p:nvGraphicFramePr>
        <p:xfrm>
          <a:off x="6630207" y="5447223"/>
          <a:ext cx="1066044" cy="1097280"/>
        </p:xfrm>
        <a:graphic>
          <a:graphicData uri="http://schemas.openxmlformats.org/drawingml/2006/table">
            <a:tbl>
              <a:tblPr bandRow="1" bandCol="1">
                <a:tableStyleId>{284E427A-3D55-4303-BF80-6455036E1DE7}</a:tableStyleId>
              </a:tblPr>
              <a:tblGrid>
                <a:gridCol w="355348">
                  <a:extLst>
                    <a:ext uri="{9D8B030D-6E8A-4147-A177-3AD203B41FA5}">
                      <a16:colId xmlns:a16="http://schemas.microsoft.com/office/drawing/2014/main" val="4261394326"/>
                    </a:ext>
                  </a:extLst>
                </a:gridCol>
                <a:gridCol w="355348">
                  <a:extLst>
                    <a:ext uri="{9D8B030D-6E8A-4147-A177-3AD203B41FA5}">
                      <a16:colId xmlns:a16="http://schemas.microsoft.com/office/drawing/2014/main" val="537313203"/>
                    </a:ext>
                  </a:extLst>
                </a:gridCol>
                <a:gridCol w="355348">
                  <a:extLst>
                    <a:ext uri="{9D8B030D-6E8A-4147-A177-3AD203B41FA5}">
                      <a16:colId xmlns:a16="http://schemas.microsoft.com/office/drawing/2014/main" val="750170965"/>
                    </a:ext>
                  </a:extLst>
                </a:gridCol>
              </a:tblGrid>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3485701"/>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2175384"/>
                  </a:ext>
                </a:extLst>
              </a:tr>
              <a:tr h="30602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124104"/>
                  </a:ext>
                </a:extLst>
              </a:tr>
            </a:tbl>
          </a:graphicData>
        </a:graphic>
      </p:graphicFrame>
      <p:sp>
        <p:nvSpPr>
          <p:cNvPr id="46" name="TextBox 45"/>
          <p:cNvSpPr txBox="1"/>
          <p:nvPr/>
        </p:nvSpPr>
        <p:spPr>
          <a:xfrm>
            <a:off x="4807948" y="4784371"/>
            <a:ext cx="959371" cy="461665"/>
          </a:xfrm>
          <a:prstGeom prst="rect">
            <a:avLst/>
          </a:prstGeom>
          <a:noFill/>
        </p:spPr>
        <p:txBody>
          <a:bodyPr wrap="square" rtlCol="0">
            <a:spAutoFit/>
          </a:bodyPr>
          <a:lstStyle/>
          <a:p>
            <a:r>
              <a:rPr lang="en-US" sz="2400" dirty="0" smtClean="0"/>
              <a:t>W</a:t>
            </a:r>
            <a:r>
              <a:rPr lang="en-US" sz="2400" baseline="30000" dirty="0" smtClean="0"/>
              <a:t>Q</a:t>
            </a:r>
            <a:endParaRPr lang="en-US" sz="2400" dirty="0"/>
          </a:p>
        </p:txBody>
      </p:sp>
      <p:sp>
        <p:nvSpPr>
          <p:cNvPr id="47" name="TextBox 46"/>
          <p:cNvSpPr txBox="1"/>
          <p:nvPr/>
        </p:nvSpPr>
        <p:spPr>
          <a:xfrm>
            <a:off x="5198328" y="5067309"/>
            <a:ext cx="959371" cy="461665"/>
          </a:xfrm>
          <a:prstGeom prst="rect">
            <a:avLst/>
          </a:prstGeom>
          <a:noFill/>
        </p:spPr>
        <p:txBody>
          <a:bodyPr wrap="square" rtlCol="0">
            <a:spAutoFit/>
          </a:bodyPr>
          <a:lstStyle/>
          <a:p>
            <a:r>
              <a:rPr lang="en-US" sz="2400" dirty="0" smtClean="0"/>
              <a:t>W</a:t>
            </a:r>
            <a:r>
              <a:rPr lang="en-US" sz="2400" baseline="30000" dirty="0" smtClean="0"/>
              <a:t>K</a:t>
            </a:r>
            <a:endParaRPr lang="en-US" sz="2400" dirty="0"/>
          </a:p>
        </p:txBody>
      </p:sp>
      <p:sp>
        <p:nvSpPr>
          <p:cNvPr id="48" name="TextBox 47"/>
          <p:cNvSpPr txBox="1"/>
          <p:nvPr/>
        </p:nvSpPr>
        <p:spPr>
          <a:xfrm>
            <a:off x="5341476" y="5437382"/>
            <a:ext cx="959371" cy="461665"/>
          </a:xfrm>
          <a:prstGeom prst="rect">
            <a:avLst/>
          </a:prstGeom>
          <a:noFill/>
        </p:spPr>
        <p:txBody>
          <a:bodyPr wrap="square" rtlCol="0">
            <a:spAutoFit/>
          </a:bodyPr>
          <a:lstStyle/>
          <a:p>
            <a:r>
              <a:rPr lang="en-US" sz="2400" dirty="0" smtClean="0"/>
              <a:t>W</a:t>
            </a:r>
            <a:r>
              <a:rPr lang="en-US" sz="2400" baseline="30000" dirty="0" smtClean="0"/>
              <a:t>T</a:t>
            </a:r>
            <a:endParaRPr lang="en-US" sz="2400" dirty="0"/>
          </a:p>
        </p:txBody>
      </p:sp>
      <p:graphicFrame>
        <p:nvGraphicFramePr>
          <p:cNvPr id="49" name="Table 48"/>
          <p:cNvGraphicFramePr>
            <a:graphicFrameLocks noGrp="1"/>
          </p:cNvGraphicFramePr>
          <p:nvPr>
            <p:extLst>
              <p:ext uri="{D42A27DB-BD31-4B8C-83A1-F6EECF244321}">
                <p14:modId xmlns:p14="http://schemas.microsoft.com/office/powerpoint/2010/main" val="2499847673"/>
              </p:ext>
            </p:extLst>
          </p:nvPr>
        </p:nvGraphicFramePr>
        <p:xfrm>
          <a:off x="10948358" y="3966780"/>
          <a:ext cx="1069848" cy="1190269"/>
        </p:xfrm>
        <a:graphic>
          <a:graphicData uri="http://schemas.openxmlformats.org/drawingml/2006/table">
            <a:tbl>
              <a:tblPr bandRow="1" bandCol="1">
                <a:tableStyleId>{284E427A-3D55-4303-BF80-6455036E1DE7}</a:tableStyleId>
              </a:tblPr>
              <a:tblGrid>
                <a:gridCol w="356616">
                  <a:extLst>
                    <a:ext uri="{9D8B030D-6E8A-4147-A177-3AD203B41FA5}">
                      <a16:colId xmlns:a16="http://schemas.microsoft.com/office/drawing/2014/main" val="4261394326"/>
                    </a:ext>
                  </a:extLst>
                </a:gridCol>
                <a:gridCol w="356616">
                  <a:extLst>
                    <a:ext uri="{9D8B030D-6E8A-4147-A177-3AD203B41FA5}">
                      <a16:colId xmlns:a16="http://schemas.microsoft.com/office/drawing/2014/main" val="537313203"/>
                    </a:ext>
                  </a:extLst>
                </a:gridCol>
                <a:gridCol w="356616">
                  <a:extLst>
                    <a:ext uri="{9D8B030D-6E8A-4147-A177-3AD203B41FA5}">
                      <a16:colId xmlns:a16="http://schemas.microsoft.com/office/drawing/2014/main" val="750170965"/>
                    </a:ext>
                  </a:extLst>
                </a:gridCol>
              </a:tblGrid>
              <a:tr h="38835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580571991"/>
                  </a:ext>
                </a:extLst>
              </a:tr>
              <a:tr h="40095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1168935073"/>
                  </a:ext>
                </a:extLst>
              </a:tr>
            </a:tbl>
          </a:graphicData>
        </a:graphic>
      </p:graphicFrame>
      <p:sp>
        <p:nvSpPr>
          <p:cNvPr id="50" name="Multiply 49"/>
          <p:cNvSpPr/>
          <p:nvPr/>
        </p:nvSpPr>
        <p:spPr>
          <a:xfrm>
            <a:off x="9497402" y="4366625"/>
            <a:ext cx="616976" cy="485011"/>
          </a:xfrm>
          <a:prstGeom prst="mathMultipl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TextBox 50"/>
          <p:cNvSpPr txBox="1"/>
          <p:nvPr/>
        </p:nvSpPr>
        <p:spPr>
          <a:xfrm>
            <a:off x="10011803" y="4389971"/>
            <a:ext cx="959371" cy="461665"/>
          </a:xfrm>
          <a:prstGeom prst="rect">
            <a:avLst/>
          </a:prstGeom>
          <a:noFill/>
        </p:spPr>
        <p:txBody>
          <a:bodyPr wrap="square" rtlCol="0">
            <a:spAutoFit/>
          </a:bodyPr>
          <a:lstStyle/>
          <a:p>
            <a:r>
              <a:rPr lang="en-US" sz="2400" dirty="0" smtClean="0"/>
              <a:t>W</a:t>
            </a:r>
            <a:r>
              <a:rPr lang="en-US" sz="2400" baseline="-25000" dirty="0" smtClean="0"/>
              <a:t>0</a:t>
            </a:r>
            <a:endParaRPr lang="en-US" sz="2400" dirty="0"/>
          </a:p>
        </p:txBody>
      </p:sp>
      <p:sp>
        <p:nvSpPr>
          <p:cNvPr id="52" name="TextBox 51"/>
          <p:cNvSpPr txBox="1"/>
          <p:nvPr/>
        </p:nvSpPr>
        <p:spPr>
          <a:xfrm>
            <a:off x="7254983" y="2672182"/>
            <a:ext cx="959371" cy="461665"/>
          </a:xfrm>
          <a:prstGeom prst="rect">
            <a:avLst/>
          </a:prstGeom>
          <a:noFill/>
        </p:spPr>
        <p:txBody>
          <a:bodyPr wrap="square" rtlCol="0">
            <a:spAutoFit/>
          </a:bodyPr>
          <a:lstStyle/>
          <a:p>
            <a:r>
              <a:rPr lang="en-US" sz="2400" dirty="0" smtClean="0"/>
              <a:t>Q</a:t>
            </a:r>
            <a:endParaRPr lang="en-US" sz="2400" dirty="0"/>
          </a:p>
        </p:txBody>
      </p:sp>
      <p:sp>
        <p:nvSpPr>
          <p:cNvPr id="53" name="TextBox 52"/>
          <p:cNvSpPr txBox="1"/>
          <p:nvPr/>
        </p:nvSpPr>
        <p:spPr>
          <a:xfrm>
            <a:off x="9023132" y="4571324"/>
            <a:ext cx="959371" cy="461665"/>
          </a:xfrm>
          <a:prstGeom prst="rect">
            <a:avLst/>
          </a:prstGeom>
          <a:noFill/>
        </p:spPr>
        <p:txBody>
          <a:bodyPr wrap="square" rtlCol="0">
            <a:spAutoFit/>
          </a:bodyPr>
          <a:lstStyle/>
          <a:p>
            <a:r>
              <a:rPr lang="en-US" sz="2400" dirty="0"/>
              <a:t>Z</a:t>
            </a:r>
            <a:endParaRPr lang="en-US" sz="2400" dirty="0"/>
          </a:p>
        </p:txBody>
      </p:sp>
      <p:sp>
        <p:nvSpPr>
          <p:cNvPr id="54" name="TextBox 53"/>
          <p:cNvSpPr txBox="1"/>
          <p:nvPr/>
        </p:nvSpPr>
        <p:spPr>
          <a:xfrm>
            <a:off x="11259642" y="3521334"/>
            <a:ext cx="959371" cy="461665"/>
          </a:xfrm>
          <a:prstGeom prst="rect">
            <a:avLst/>
          </a:prstGeom>
          <a:noFill/>
        </p:spPr>
        <p:txBody>
          <a:bodyPr wrap="square" rtlCol="0">
            <a:spAutoFit/>
          </a:bodyPr>
          <a:lstStyle/>
          <a:p>
            <a:r>
              <a:rPr lang="en-US" sz="2400" dirty="0"/>
              <a:t>Z</a:t>
            </a:r>
            <a:endParaRPr lang="en-US" sz="2400" dirty="0"/>
          </a:p>
        </p:txBody>
      </p:sp>
    </p:spTree>
    <p:extLst>
      <p:ext uri="{BB962C8B-B14F-4D97-AF65-F5344CB8AC3E}">
        <p14:creationId xmlns:p14="http://schemas.microsoft.com/office/powerpoint/2010/main" val="16329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10" grpId="0"/>
      <p:bldP spid="14" grpId="0"/>
      <p:bldP spid="15" grpId="0"/>
      <p:bldP spid="16" grpId="0"/>
      <p:bldP spid="26" grpId="0"/>
      <p:bldP spid="27" grpId="0"/>
      <p:bldP spid="28" grpId="0"/>
      <p:bldP spid="32" grpId="0"/>
      <p:bldP spid="33" grpId="0"/>
      <p:bldP spid="34" grpId="0"/>
      <p:bldP spid="46" grpId="0"/>
      <p:bldP spid="47" grpId="0"/>
      <p:bldP spid="48" grpId="0"/>
      <p:bldP spid="50" grpId="0" animBg="1"/>
      <p:bldP spid="51" grpId="0"/>
      <p:bldP spid="52" grpId="0"/>
      <p:bldP spid="53" grpId="0"/>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6673" y="5127405"/>
            <a:ext cx="2978654" cy="1077218"/>
          </a:xfrm>
          <a:prstGeom prst="rect">
            <a:avLst/>
          </a:prstGeom>
          <a:noFill/>
        </p:spPr>
        <p:txBody>
          <a:bodyPr wrap="square" rtlCol="0">
            <a:spAutoFit/>
          </a:bodyPr>
          <a:lstStyle/>
          <a:p>
            <a:r>
              <a:rPr lang="en-US" sz="3200" dirty="0" smtClean="0"/>
              <a:t>Embedding with time signal</a:t>
            </a:r>
            <a:endParaRPr lang="en-US" sz="3200" dirty="0"/>
          </a:p>
        </p:txBody>
      </p:sp>
      <p:sp>
        <p:nvSpPr>
          <p:cNvPr id="4" name="TextBox 3"/>
          <p:cNvSpPr txBox="1"/>
          <p:nvPr/>
        </p:nvSpPr>
        <p:spPr>
          <a:xfrm>
            <a:off x="416412" y="4029464"/>
            <a:ext cx="3631797" cy="584775"/>
          </a:xfrm>
          <a:prstGeom prst="rect">
            <a:avLst/>
          </a:prstGeom>
          <a:noFill/>
        </p:spPr>
        <p:txBody>
          <a:bodyPr wrap="square" rtlCol="0">
            <a:spAutoFit/>
          </a:bodyPr>
          <a:lstStyle/>
          <a:p>
            <a:r>
              <a:rPr lang="en-US" sz="3200" dirty="0" smtClean="0"/>
              <a:t>Positional encoding</a:t>
            </a:r>
            <a:endParaRPr lang="en-US" sz="3200" dirty="0"/>
          </a:p>
        </p:txBody>
      </p:sp>
      <p:sp>
        <p:nvSpPr>
          <p:cNvPr id="5" name="TextBox 4"/>
          <p:cNvSpPr txBox="1"/>
          <p:nvPr/>
        </p:nvSpPr>
        <p:spPr>
          <a:xfrm>
            <a:off x="466673" y="2009506"/>
            <a:ext cx="3631797" cy="584775"/>
          </a:xfrm>
          <a:prstGeom prst="rect">
            <a:avLst/>
          </a:prstGeom>
          <a:noFill/>
        </p:spPr>
        <p:txBody>
          <a:bodyPr wrap="square" rtlCol="0">
            <a:spAutoFit/>
          </a:bodyPr>
          <a:lstStyle/>
          <a:p>
            <a:r>
              <a:rPr lang="en-US" sz="3200" dirty="0" smtClean="0"/>
              <a:t>Input</a:t>
            </a:r>
            <a:endParaRPr lang="en-US" sz="3200" dirty="0"/>
          </a:p>
        </p:txBody>
      </p:sp>
      <p:sp>
        <p:nvSpPr>
          <p:cNvPr id="6" name="TextBox 5"/>
          <p:cNvSpPr txBox="1"/>
          <p:nvPr/>
        </p:nvSpPr>
        <p:spPr>
          <a:xfrm>
            <a:off x="466673" y="2931524"/>
            <a:ext cx="3631797" cy="584775"/>
          </a:xfrm>
          <a:prstGeom prst="rect">
            <a:avLst/>
          </a:prstGeom>
          <a:noFill/>
        </p:spPr>
        <p:txBody>
          <a:bodyPr wrap="square" rtlCol="0">
            <a:spAutoFit/>
          </a:bodyPr>
          <a:lstStyle/>
          <a:p>
            <a:r>
              <a:rPr lang="en-US" sz="3200" dirty="0" smtClean="0"/>
              <a:t>Embeddings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461096562"/>
              </p:ext>
            </p:extLst>
          </p:nvPr>
        </p:nvGraphicFramePr>
        <p:xfrm>
          <a:off x="4563332" y="3089630"/>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37832500"/>
              </p:ext>
            </p:extLst>
          </p:nvPr>
        </p:nvGraphicFramePr>
        <p:xfrm>
          <a:off x="7141542" y="3061469"/>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48140102"/>
              </p:ext>
            </p:extLst>
          </p:nvPr>
        </p:nvGraphicFramePr>
        <p:xfrm>
          <a:off x="9602396" y="3089630"/>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10" name="TextBox 9"/>
          <p:cNvSpPr txBox="1"/>
          <p:nvPr/>
        </p:nvSpPr>
        <p:spPr>
          <a:xfrm>
            <a:off x="4048209" y="3031115"/>
            <a:ext cx="569626" cy="461665"/>
          </a:xfrm>
          <a:prstGeom prst="rect">
            <a:avLst/>
          </a:prstGeom>
          <a:noFill/>
        </p:spPr>
        <p:txBody>
          <a:bodyPr wrap="square" rtlCol="0">
            <a:spAutoFit/>
          </a:bodyPr>
          <a:lstStyle/>
          <a:p>
            <a:r>
              <a:rPr lang="en-US" sz="2400" dirty="0"/>
              <a:t>X</a:t>
            </a:r>
            <a:r>
              <a:rPr lang="en-US" sz="2400" dirty="0" smtClean="0"/>
              <a:t>1</a:t>
            </a:r>
            <a:endParaRPr lang="en-US" sz="2400" dirty="0"/>
          </a:p>
        </p:txBody>
      </p:sp>
      <p:sp>
        <p:nvSpPr>
          <p:cNvPr id="11" name="TextBox 10"/>
          <p:cNvSpPr txBox="1"/>
          <p:nvPr/>
        </p:nvSpPr>
        <p:spPr>
          <a:xfrm>
            <a:off x="6622177" y="3059276"/>
            <a:ext cx="569626" cy="461665"/>
          </a:xfrm>
          <a:prstGeom prst="rect">
            <a:avLst/>
          </a:prstGeom>
          <a:noFill/>
        </p:spPr>
        <p:txBody>
          <a:bodyPr wrap="square" rtlCol="0">
            <a:spAutoFit/>
          </a:bodyPr>
          <a:lstStyle/>
          <a:p>
            <a:r>
              <a:rPr lang="en-US" sz="2400" dirty="0" smtClean="0"/>
              <a:t>X</a:t>
            </a:r>
            <a:r>
              <a:rPr lang="en-US" sz="2400" dirty="0"/>
              <a:t>2</a:t>
            </a:r>
          </a:p>
        </p:txBody>
      </p:sp>
      <p:sp>
        <p:nvSpPr>
          <p:cNvPr id="12" name="TextBox 11"/>
          <p:cNvSpPr txBox="1"/>
          <p:nvPr/>
        </p:nvSpPr>
        <p:spPr>
          <a:xfrm>
            <a:off x="9103540" y="3059276"/>
            <a:ext cx="569626" cy="461665"/>
          </a:xfrm>
          <a:prstGeom prst="rect">
            <a:avLst/>
          </a:prstGeom>
          <a:noFill/>
        </p:spPr>
        <p:txBody>
          <a:bodyPr wrap="square" rtlCol="0">
            <a:spAutoFit/>
          </a:bodyPr>
          <a:lstStyle/>
          <a:p>
            <a:r>
              <a:rPr lang="en-US" sz="2400" dirty="0" smtClean="0"/>
              <a:t>X3</a:t>
            </a:r>
            <a:endParaRPr lang="en-US" sz="2400" dirty="0"/>
          </a:p>
        </p:txBody>
      </p:sp>
      <p:sp>
        <p:nvSpPr>
          <p:cNvPr id="13" name="Rectangle 12"/>
          <p:cNvSpPr/>
          <p:nvPr/>
        </p:nvSpPr>
        <p:spPr>
          <a:xfrm>
            <a:off x="5242476" y="2009506"/>
            <a:ext cx="476412" cy="523220"/>
          </a:xfrm>
          <a:prstGeom prst="rect">
            <a:avLst/>
          </a:prstGeom>
        </p:spPr>
        <p:txBody>
          <a:bodyPr wrap="none">
            <a:spAutoFit/>
          </a:bodyPr>
          <a:lstStyle/>
          <a:p>
            <a:pPr lvl="0"/>
            <a:r>
              <a:rPr lang="en-US" sz="2800" dirty="0" smtClean="0">
                <a:solidFill>
                  <a:prstClr val="black"/>
                </a:solidFill>
              </a:rPr>
              <a:t>Je</a:t>
            </a:r>
            <a:endParaRPr lang="en-US" sz="2800" dirty="0">
              <a:solidFill>
                <a:prstClr val="black"/>
              </a:solidFill>
            </a:endParaRPr>
          </a:p>
        </p:txBody>
      </p:sp>
      <p:sp>
        <p:nvSpPr>
          <p:cNvPr id="14" name="Rectangle 13"/>
          <p:cNvSpPr/>
          <p:nvPr/>
        </p:nvSpPr>
        <p:spPr>
          <a:xfrm>
            <a:off x="7639947" y="1963930"/>
            <a:ext cx="737702" cy="523220"/>
          </a:xfrm>
          <a:prstGeom prst="rect">
            <a:avLst/>
          </a:prstGeom>
        </p:spPr>
        <p:txBody>
          <a:bodyPr wrap="none">
            <a:spAutoFit/>
          </a:bodyPr>
          <a:lstStyle/>
          <a:p>
            <a:pPr lvl="0"/>
            <a:r>
              <a:rPr lang="en-US" sz="2800" dirty="0" err="1" smtClean="0">
                <a:solidFill>
                  <a:prstClr val="black"/>
                </a:solidFill>
              </a:rPr>
              <a:t>suis</a:t>
            </a:r>
            <a:endParaRPr lang="en-US" sz="2800" dirty="0">
              <a:solidFill>
                <a:prstClr val="black"/>
              </a:solidFill>
            </a:endParaRPr>
          </a:p>
        </p:txBody>
      </p:sp>
      <p:sp>
        <p:nvSpPr>
          <p:cNvPr id="15" name="Rectangle 14"/>
          <p:cNvSpPr/>
          <p:nvPr/>
        </p:nvSpPr>
        <p:spPr>
          <a:xfrm>
            <a:off x="9795997" y="1990431"/>
            <a:ext cx="1418530" cy="523220"/>
          </a:xfrm>
          <a:prstGeom prst="rect">
            <a:avLst/>
          </a:prstGeom>
        </p:spPr>
        <p:txBody>
          <a:bodyPr wrap="none">
            <a:spAutoFit/>
          </a:bodyPr>
          <a:lstStyle/>
          <a:p>
            <a:pPr lvl="0"/>
            <a:r>
              <a:rPr lang="en-US" sz="2800" dirty="0" err="1" smtClean="0">
                <a:solidFill>
                  <a:prstClr val="black"/>
                </a:solidFill>
              </a:rPr>
              <a:t>etudiant</a:t>
            </a:r>
            <a:endParaRPr lang="en-US" sz="2800" dirty="0">
              <a:solidFill>
                <a:prstClr val="black"/>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1390841114"/>
              </p:ext>
            </p:extLst>
          </p:nvPr>
        </p:nvGraphicFramePr>
        <p:xfrm>
          <a:off x="4548008" y="5528030"/>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91518798"/>
              </p:ext>
            </p:extLst>
          </p:nvPr>
        </p:nvGraphicFramePr>
        <p:xfrm>
          <a:off x="7126218" y="5499869"/>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725588969"/>
              </p:ext>
            </p:extLst>
          </p:nvPr>
        </p:nvGraphicFramePr>
        <p:xfrm>
          <a:off x="9587072" y="5528030"/>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alpha val="40000"/>
                      </a:srgbClr>
                    </a:solidFill>
                  </a:tcPr>
                </a:tc>
                <a:extLst>
                  <a:ext uri="{0D108BD9-81ED-4DB2-BD59-A6C34878D82A}">
                    <a16:rowId xmlns:a16="http://schemas.microsoft.com/office/drawing/2014/main" val="677252450"/>
                  </a:ext>
                </a:extLst>
              </a:tr>
            </a:tbl>
          </a:graphicData>
        </a:graphic>
      </p:graphicFrame>
      <p:sp>
        <p:nvSpPr>
          <p:cNvPr id="20" name="TextBox 19"/>
          <p:cNvSpPr txBox="1"/>
          <p:nvPr/>
        </p:nvSpPr>
        <p:spPr>
          <a:xfrm>
            <a:off x="4032885" y="5469515"/>
            <a:ext cx="569626" cy="461665"/>
          </a:xfrm>
          <a:prstGeom prst="rect">
            <a:avLst/>
          </a:prstGeom>
          <a:noFill/>
        </p:spPr>
        <p:txBody>
          <a:bodyPr wrap="square" rtlCol="0">
            <a:spAutoFit/>
          </a:bodyPr>
          <a:lstStyle/>
          <a:p>
            <a:r>
              <a:rPr lang="en-US" sz="2400" dirty="0"/>
              <a:t>X</a:t>
            </a:r>
            <a:r>
              <a:rPr lang="en-US" sz="2400" dirty="0" smtClean="0"/>
              <a:t>1</a:t>
            </a:r>
            <a:endParaRPr lang="en-US" sz="2400" dirty="0"/>
          </a:p>
        </p:txBody>
      </p:sp>
      <p:sp>
        <p:nvSpPr>
          <p:cNvPr id="21" name="TextBox 20"/>
          <p:cNvSpPr txBox="1"/>
          <p:nvPr/>
        </p:nvSpPr>
        <p:spPr>
          <a:xfrm>
            <a:off x="6606853" y="5497676"/>
            <a:ext cx="569626" cy="461665"/>
          </a:xfrm>
          <a:prstGeom prst="rect">
            <a:avLst/>
          </a:prstGeom>
          <a:noFill/>
        </p:spPr>
        <p:txBody>
          <a:bodyPr wrap="square" rtlCol="0">
            <a:spAutoFit/>
          </a:bodyPr>
          <a:lstStyle/>
          <a:p>
            <a:r>
              <a:rPr lang="en-US" sz="2400" dirty="0" smtClean="0"/>
              <a:t>X</a:t>
            </a:r>
            <a:r>
              <a:rPr lang="en-US" sz="2400" dirty="0"/>
              <a:t>2</a:t>
            </a:r>
          </a:p>
        </p:txBody>
      </p:sp>
      <p:sp>
        <p:nvSpPr>
          <p:cNvPr id="22" name="TextBox 21"/>
          <p:cNvSpPr txBox="1"/>
          <p:nvPr/>
        </p:nvSpPr>
        <p:spPr>
          <a:xfrm>
            <a:off x="9088216" y="5497676"/>
            <a:ext cx="569626" cy="461665"/>
          </a:xfrm>
          <a:prstGeom prst="rect">
            <a:avLst/>
          </a:prstGeom>
          <a:noFill/>
        </p:spPr>
        <p:txBody>
          <a:bodyPr wrap="square" rtlCol="0">
            <a:spAutoFit/>
          </a:bodyPr>
          <a:lstStyle/>
          <a:p>
            <a:r>
              <a:rPr lang="en-US" sz="2400" dirty="0" smtClean="0"/>
              <a:t>X3</a:t>
            </a:r>
            <a:endParaRPr lang="en-US" sz="2400" dirty="0"/>
          </a:p>
        </p:txBody>
      </p:sp>
      <p:graphicFrame>
        <p:nvGraphicFramePr>
          <p:cNvPr id="23" name="Table 22"/>
          <p:cNvGraphicFramePr>
            <a:graphicFrameLocks noGrp="1"/>
          </p:cNvGraphicFramePr>
          <p:nvPr>
            <p:extLst>
              <p:ext uri="{D42A27DB-BD31-4B8C-83A1-F6EECF244321}">
                <p14:modId xmlns:p14="http://schemas.microsoft.com/office/powerpoint/2010/main" val="3402453511"/>
              </p:ext>
            </p:extLst>
          </p:nvPr>
        </p:nvGraphicFramePr>
        <p:xfrm>
          <a:off x="4548008" y="4170449"/>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99">
                        <a:alpha val="40000"/>
                      </a:srgbClr>
                    </a:solidFill>
                  </a:tcPr>
                </a:tc>
                <a:extLst>
                  <a:ext uri="{0D108BD9-81ED-4DB2-BD59-A6C34878D82A}">
                    <a16:rowId xmlns:a16="http://schemas.microsoft.com/office/drawing/2014/main" val="677252450"/>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792422512"/>
              </p:ext>
            </p:extLst>
          </p:nvPr>
        </p:nvGraphicFramePr>
        <p:xfrm>
          <a:off x="7126218" y="4142288"/>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extLst>
                  <a:ext uri="{0D108BD9-81ED-4DB2-BD59-A6C34878D82A}">
                    <a16:rowId xmlns:a16="http://schemas.microsoft.com/office/drawing/2014/main" val="677252450"/>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141677823"/>
              </p:ext>
            </p:extLst>
          </p:nvPr>
        </p:nvGraphicFramePr>
        <p:xfrm>
          <a:off x="9587072" y="4170449"/>
          <a:ext cx="1805733" cy="400958"/>
        </p:xfrm>
        <a:graphic>
          <a:graphicData uri="http://schemas.openxmlformats.org/drawingml/2006/table">
            <a:tbl>
              <a:tblPr bandRow="1" bandCol="1">
                <a:tableStyleId>{3C2FFA5D-87B4-456A-9821-1D502468CF0F}</a:tableStyleId>
              </a:tblPr>
              <a:tblGrid>
                <a:gridCol w="601911">
                  <a:extLst>
                    <a:ext uri="{9D8B030D-6E8A-4147-A177-3AD203B41FA5}">
                      <a16:colId xmlns:a16="http://schemas.microsoft.com/office/drawing/2014/main" val="4261394326"/>
                    </a:ext>
                  </a:extLst>
                </a:gridCol>
                <a:gridCol w="601911">
                  <a:extLst>
                    <a:ext uri="{9D8B030D-6E8A-4147-A177-3AD203B41FA5}">
                      <a16:colId xmlns:a16="http://schemas.microsoft.com/office/drawing/2014/main" val="537313203"/>
                    </a:ext>
                  </a:extLst>
                </a:gridCol>
                <a:gridCol w="601911">
                  <a:extLst>
                    <a:ext uri="{9D8B030D-6E8A-4147-A177-3AD203B41FA5}">
                      <a16:colId xmlns:a16="http://schemas.microsoft.com/office/drawing/2014/main" val="750170965"/>
                    </a:ext>
                  </a:extLst>
                </a:gridCol>
              </a:tblGrid>
              <a:tr h="400958">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tc>
                  <a:txBody>
                    <a:bodyPr/>
                    <a:lstStyle/>
                    <a:p>
                      <a:endParaRPr lang="en-US" dirty="0">
                        <a:solidFill>
                          <a:srgbClr val="7030A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9DC6"/>
                    </a:solidFill>
                  </a:tcPr>
                </a:tc>
                <a:extLst>
                  <a:ext uri="{0D108BD9-81ED-4DB2-BD59-A6C34878D82A}">
                    <a16:rowId xmlns:a16="http://schemas.microsoft.com/office/drawing/2014/main" val="677252450"/>
                  </a:ext>
                </a:extLst>
              </a:tr>
            </a:tbl>
          </a:graphicData>
        </a:graphic>
      </p:graphicFrame>
      <p:sp>
        <p:nvSpPr>
          <p:cNvPr id="26" name="TextBox 25"/>
          <p:cNvSpPr txBox="1"/>
          <p:nvPr/>
        </p:nvSpPr>
        <p:spPr>
          <a:xfrm>
            <a:off x="4032885" y="4111934"/>
            <a:ext cx="569626" cy="461665"/>
          </a:xfrm>
          <a:prstGeom prst="rect">
            <a:avLst/>
          </a:prstGeom>
          <a:noFill/>
        </p:spPr>
        <p:txBody>
          <a:bodyPr wrap="square" rtlCol="0">
            <a:spAutoFit/>
          </a:bodyPr>
          <a:lstStyle/>
          <a:p>
            <a:r>
              <a:rPr lang="en-US" sz="2400" dirty="0" smtClean="0"/>
              <a:t>t1</a:t>
            </a:r>
            <a:endParaRPr lang="en-US" sz="2400" dirty="0"/>
          </a:p>
        </p:txBody>
      </p:sp>
      <p:sp>
        <p:nvSpPr>
          <p:cNvPr id="27" name="TextBox 26"/>
          <p:cNvSpPr txBox="1"/>
          <p:nvPr/>
        </p:nvSpPr>
        <p:spPr>
          <a:xfrm>
            <a:off x="6606853" y="4140095"/>
            <a:ext cx="569626" cy="461665"/>
          </a:xfrm>
          <a:prstGeom prst="rect">
            <a:avLst/>
          </a:prstGeom>
          <a:noFill/>
        </p:spPr>
        <p:txBody>
          <a:bodyPr wrap="square" rtlCol="0">
            <a:spAutoFit/>
          </a:bodyPr>
          <a:lstStyle/>
          <a:p>
            <a:r>
              <a:rPr lang="en-US" sz="2400" dirty="0"/>
              <a:t>t</a:t>
            </a:r>
            <a:r>
              <a:rPr lang="en-US" sz="2400" dirty="0" smtClean="0"/>
              <a:t>2</a:t>
            </a:r>
            <a:endParaRPr lang="en-US" sz="2400" dirty="0"/>
          </a:p>
        </p:txBody>
      </p:sp>
      <p:sp>
        <p:nvSpPr>
          <p:cNvPr id="28" name="TextBox 27"/>
          <p:cNvSpPr txBox="1"/>
          <p:nvPr/>
        </p:nvSpPr>
        <p:spPr>
          <a:xfrm>
            <a:off x="9088216" y="4140095"/>
            <a:ext cx="569626" cy="461665"/>
          </a:xfrm>
          <a:prstGeom prst="rect">
            <a:avLst/>
          </a:prstGeom>
          <a:noFill/>
        </p:spPr>
        <p:txBody>
          <a:bodyPr wrap="square" rtlCol="0">
            <a:spAutoFit/>
          </a:bodyPr>
          <a:lstStyle/>
          <a:p>
            <a:r>
              <a:rPr lang="en-US" sz="2400" dirty="0"/>
              <a:t>t</a:t>
            </a:r>
            <a:r>
              <a:rPr lang="en-US" sz="2400" dirty="0" smtClean="0"/>
              <a:t>3</a:t>
            </a:r>
            <a:endParaRPr lang="en-US" sz="2400" dirty="0"/>
          </a:p>
        </p:txBody>
      </p:sp>
      <p:sp>
        <p:nvSpPr>
          <p:cNvPr id="29" name="Plus 28"/>
          <p:cNvSpPr/>
          <p:nvPr/>
        </p:nvSpPr>
        <p:spPr>
          <a:xfrm>
            <a:off x="5242476" y="3550972"/>
            <a:ext cx="476412" cy="49652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Plus 29"/>
          <p:cNvSpPr/>
          <p:nvPr/>
        </p:nvSpPr>
        <p:spPr>
          <a:xfrm>
            <a:off x="7837210" y="3490588"/>
            <a:ext cx="476412" cy="49652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Plus 30"/>
          <p:cNvSpPr/>
          <p:nvPr/>
        </p:nvSpPr>
        <p:spPr>
          <a:xfrm>
            <a:off x="10251732" y="3564722"/>
            <a:ext cx="476412" cy="49652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Equal 31"/>
          <p:cNvSpPr/>
          <p:nvPr/>
        </p:nvSpPr>
        <p:spPr>
          <a:xfrm>
            <a:off x="5242476" y="4947557"/>
            <a:ext cx="476412" cy="521958"/>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3" name="Equal 32"/>
          <p:cNvSpPr/>
          <p:nvPr/>
        </p:nvSpPr>
        <p:spPr>
          <a:xfrm>
            <a:off x="7837210" y="4903614"/>
            <a:ext cx="476412" cy="521958"/>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4" name="Equal 33"/>
          <p:cNvSpPr/>
          <p:nvPr/>
        </p:nvSpPr>
        <p:spPr>
          <a:xfrm>
            <a:off x="10267056" y="4866426"/>
            <a:ext cx="476412" cy="521958"/>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5"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Positional encoding</a:t>
            </a:r>
            <a:endParaRPr lang="en-US" dirty="0"/>
          </a:p>
        </p:txBody>
      </p:sp>
    </p:spTree>
    <p:extLst>
      <p:ext uri="{BB962C8B-B14F-4D97-AF65-F5344CB8AC3E}">
        <p14:creationId xmlns:p14="http://schemas.microsoft.com/office/powerpoint/2010/main" val="38983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0" grpId="0"/>
      <p:bldP spid="11" grpId="0"/>
      <p:bldP spid="12" grpId="0"/>
      <p:bldP spid="13" grpId="0"/>
      <p:bldP spid="14" grpId="0"/>
      <p:bldP spid="15" grpId="0"/>
      <p:bldP spid="20" grpId="0"/>
      <p:bldP spid="21" grpId="0"/>
      <p:bldP spid="22" grpId="0"/>
      <p:bldP spid="26" grpId="0"/>
      <p:bldP spid="27" grpId="0"/>
      <p:bldP spid="28" grpId="0"/>
      <p:bldP spid="29" grpId="0" animBg="1"/>
      <p:bldP spid="30" grpId="0" animBg="1"/>
      <p:bldP spid="31" grpId="0" animBg="1"/>
      <p:bldP spid="32" grpId="0" animBg="1"/>
      <p:bldP spid="33"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Encoder block</a:t>
            </a:r>
            <a:endParaRPr lang="en-US" dirty="0"/>
          </a:p>
        </p:txBody>
      </p:sp>
      <p:pic>
        <p:nvPicPr>
          <p:cNvPr id="2" name="Picture 1"/>
          <p:cNvPicPr>
            <a:picLocks noChangeAspect="1"/>
          </p:cNvPicPr>
          <p:nvPr/>
        </p:nvPicPr>
        <p:blipFill>
          <a:blip r:embed="rId2"/>
          <a:stretch>
            <a:fillRect/>
          </a:stretch>
        </p:blipFill>
        <p:spPr>
          <a:xfrm>
            <a:off x="2266415" y="1090285"/>
            <a:ext cx="8669093" cy="5294185"/>
          </a:xfrm>
          <a:prstGeom prst="rect">
            <a:avLst/>
          </a:prstGeom>
        </p:spPr>
      </p:pic>
    </p:spTree>
    <p:extLst>
      <p:ext uri="{BB962C8B-B14F-4D97-AF65-F5344CB8AC3E}">
        <p14:creationId xmlns:p14="http://schemas.microsoft.com/office/powerpoint/2010/main" val="1607486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Encoder block</a:t>
            </a:r>
            <a:endParaRPr lang="en-US" dirty="0"/>
          </a:p>
        </p:txBody>
      </p:sp>
      <p:pic>
        <p:nvPicPr>
          <p:cNvPr id="3" name="Picture 2"/>
          <p:cNvPicPr>
            <a:picLocks noChangeAspect="1"/>
          </p:cNvPicPr>
          <p:nvPr/>
        </p:nvPicPr>
        <p:blipFill>
          <a:blip r:embed="rId2"/>
          <a:stretch>
            <a:fillRect/>
          </a:stretch>
        </p:blipFill>
        <p:spPr>
          <a:xfrm>
            <a:off x="3595370" y="199419"/>
            <a:ext cx="7928130" cy="6527951"/>
          </a:xfrm>
          <a:prstGeom prst="rect">
            <a:avLst/>
          </a:prstGeom>
        </p:spPr>
      </p:pic>
    </p:spTree>
    <p:extLst>
      <p:ext uri="{BB962C8B-B14F-4D97-AF65-F5344CB8AC3E}">
        <p14:creationId xmlns:p14="http://schemas.microsoft.com/office/powerpoint/2010/main" val="38295574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Encoder – decoder block</a:t>
            </a:r>
            <a:endParaRPr lang="en-US" dirty="0"/>
          </a:p>
        </p:txBody>
      </p:sp>
      <p:pic>
        <p:nvPicPr>
          <p:cNvPr id="2" name="Picture 1"/>
          <p:cNvPicPr>
            <a:picLocks noChangeAspect="1"/>
          </p:cNvPicPr>
          <p:nvPr/>
        </p:nvPicPr>
        <p:blipFill>
          <a:blip r:embed="rId2"/>
          <a:stretch>
            <a:fillRect/>
          </a:stretch>
        </p:blipFill>
        <p:spPr>
          <a:xfrm>
            <a:off x="1191986" y="914637"/>
            <a:ext cx="10200786" cy="5943363"/>
          </a:xfrm>
          <a:prstGeom prst="rect">
            <a:avLst/>
          </a:prstGeom>
        </p:spPr>
      </p:pic>
    </p:spTree>
    <p:extLst>
      <p:ext uri="{BB962C8B-B14F-4D97-AF65-F5344CB8AC3E}">
        <p14:creationId xmlns:p14="http://schemas.microsoft.com/office/powerpoint/2010/main" val="22762420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332176"/>
            <a:ext cx="10058400" cy="5525824"/>
          </a:xfrm>
          <a:prstGeom prst="rect">
            <a:avLst/>
          </a:prstGeom>
        </p:spPr>
      </p:pic>
      <p:sp>
        <p:nvSpPr>
          <p:cNvPr id="3"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Transformer decoding</a:t>
            </a:r>
            <a:endParaRPr lang="en-US" dirty="0"/>
          </a:p>
        </p:txBody>
      </p:sp>
    </p:spTree>
    <p:extLst>
      <p:ext uri="{BB962C8B-B14F-4D97-AF65-F5344CB8AC3E}">
        <p14:creationId xmlns:p14="http://schemas.microsoft.com/office/powerpoint/2010/main" val="1174685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1900" y="199419"/>
            <a:ext cx="6606853" cy="859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Transformer decoding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5" y="1058937"/>
            <a:ext cx="10058400" cy="5525824"/>
          </a:xfrm>
          <a:prstGeom prst="rect">
            <a:avLst/>
          </a:prstGeom>
        </p:spPr>
      </p:pic>
    </p:spTree>
    <p:extLst>
      <p:ext uri="{BB962C8B-B14F-4D97-AF65-F5344CB8AC3E}">
        <p14:creationId xmlns:p14="http://schemas.microsoft.com/office/powerpoint/2010/main" val="14110111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 types</a:t>
            </a:r>
            <a:endParaRPr lang="en-US" dirty="0"/>
          </a:p>
        </p:txBody>
      </p:sp>
      <p:sp>
        <p:nvSpPr>
          <p:cNvPr id="3" name="Text Placeholder 2"/>
          <p:cNvSpPr>
            <a:spLocks noGrp="1"/>
          </p:cNvSpPr>
          <p:nvPr>
            <p:ph type="body" idx="1"/>
          </p:nvPr>
        </p:nvSpPr>
        <p:spPr>
          <a:xfrm>
            <a:off x="839788" y="1681163"/>
            <a:ext cx="2883127" cy="823912"/>
          </a:xfrm>
        </p:spPr>
        <p:style>
          <a:lnRef idx="3">
            <a:schemeClr val="lt1"/>
          </a:lnRef>
          <a:fillRef idx="1">
            <a:schemeClr val="accent2"/>
          </a:fillRef>
          <a:effectRef idx="1">
            <a:schemeClr val="accent2"/>
          </a:effectRef>
          <a:fontRef idx="minor">
            <a:schemeClr val="lt1"/>
          </a:fontRef>
        </p:style>
        <p:txBody>
          <a:bodyPr/>
          <a:lstStyle/>
          <a:p>
            <a:r>
              <a:rPr lang="en-US" dirty="0" smtClean="0"/>
              <a:t>Encoder only models</a:t>
            </a:r>
            <a:endParaRPr lang="en-US" dirty="0"/>
          </a:p>
        </p:txBody>
      </p:sp>
      <p:sp>
        <p:nvSpPr>
          <p:cNvPr id="4" name="Content Placeholder 3"/>
          <p:cNvSpPr>
            <a:spLocks noGrp="1"/>
          </p:cNvSpPr>
          <p:nvPr>
            <p:ph sz="half" idx="2"/>
          </p:nvPr>
        </p:nvSpPr>
        <p:spPr>
          <a:xfrm>
            <a:off x="839789" y="2505075"/>
            <a:ext cx="2883126" cy="3684588"/>
          </a:xfrm>
        </p:spPr>
        <p:txBody>
          <a:bodyPr/>
          <a:lstStyle/>
          <a:p>
            <a:r>
              <a:rPr lang="en-US" dirty="0" smtClean="0"/>
              <a:t>ALBERT</a:t>
            </a:r>
          </a:p>
          <a:p>
            <a:r>
              <a:rPr lang="en-US" dirty="0" smtClean="0"/>
              <a:t>BERT</a:t>
            </a:r>
          </a:p>
          <a:p>
            <a:r>
              <a:rPr lang="en-US" dirty="0" smtClean="0"/>
              <a:t>DISTILBERT</a:t>
            </a:r>
          </a:p>
          <a:p>
            <a:r>
              <a:rPr lang="en-US" dirty="0" smtClean="0"/>
              <a:t>ELECTRA</a:t>
            </a:r>
          </a:p>
          <a:p>
            <a:r>
              <a:rPr lang="en-US" dirty="0" err="1" smtClean="0"/>
              <a:t>RoBERTa</a:t>
            </a:r>
            <a:endParaRPr lang="en-US" dirty="0"/>
          </a:p>
        </p:txBody>
      </p:sp>
      <p:sp>
        <p:nvSpPr>
          <p:cNvPr id="5" name="Text Placeholder 4"/>
          <p:cNvSpPr>
            <a:spLocks noGrp="1"/>
          </p:cNvSpPr>
          <p:nvPr>
            <p:ph type="body" sz="quarter" idx="3"/>
          </p:nvPr>
        </p:nvSpPr>
        <p:spPr>
          <a:xfrm>
            <a:off x="4510654" y="1681163"/>
            <a:ext cx="2886189" cy="823912"/>
          </a:xfrm>
        </p:spPr>
        <p:style>
          <a:lnRef idx="3">
            <a:schemeClr val="lt1"/>
          </a:lnRef>
          <a:fillRef idx="1">
            <a:schemeClr val="accent5"/>
          </a:fillRef>
          <a:effectRef idx="1">
            <a:schemeClr val="accent5"/>
          </a:effectRef>
          <a:fontRef idx="minor">
            <a:schemeClr val="lt1"/>
          </a:fontRef>
        </p:style>
        <p:txBody>
          <a:bodyPr/>
          <a:lstStyle/>
          <a:p>
            <a:r>
              <a:rPr lang="en-US" dirty="0" smtClean="0"/>
              <a:t>Decoder only models</a:t>
            </a:r>
            <a:endParaRPr lang="en-US" dirty="0"/>
          </a:p>
        </p:txBody>
      </p:sp>
      <p:sp>
        <p:nvSpPr>
          <p:cNvPr id="6" name="Content Placeholder 5"/>
          <p:cNvSpPr>
            <a:spLocks noGrp="1"/>
          </p:cNvSpPr>
          <p:nvPr>
            <p:ph sz="quarter" idx="4"/>
          </p:nvPr>
        </p:nvSpPr>
        <p:spPr>
          <a:xfrm>
            <a:off x="4543311" y="2505075"/>
            <a:ext cx="2853532" cy="2703739"/>
          </a:xfrm>
        </p:spPr>
        <p:txBody>
          <a:bodyPr/>
          <a:lstStyle/>
          <a:p>
            <a:r>
              <a:rPr lang="en-US" dirty="0" smtClean="0"/>
              <a:t>CTRL</a:t>
            </a:r>
          </a:p>
          <a:p>
            <a:r>
              <a:rPr lang="en-US" dirty="0" smtClean="0"/>
              <a:t>GPT</a:t>
            </a:r>
          </a:p>
          <a:p>
            <a:r>
              <a:rPr lang="en-US" dirty="0" smtClean="0"/>
              <a:t>GPT2</a:t>
            </a:r>
          </a:p>
          <a:p>
            <a:r>
              <a:rPr lang="en-US" dirty="0" smtClean="0"/>
              <a:t>GPT3</a:t>
            </a:r>
          </a:p>
          <a:p>
            <a:r>
              <a:rPr lang="en-US" dirty="0" smtClean="0"/>
              <a:t>Transformer XL</a:t>
            </a:r>
            <a:endParaRPr lang="en-US" dirty="0"/>
          </a:p>
        </p:txBody>
      </p:sp>
      <p:sp>
        <p:nvSpPr>
          <p:cNvPr id="7" name="Text Placeholder 4"/>
          <p:cNvSpPr txBox="1">
            <a:spLocks/>
          </p:cNvSpPr>
          <p:nvPr/>
        </p:nvSpPr>
        <p:spPr>
          <a:xfrm>
            <a:off x="8501856" y="1681163"/>
            <a:ext cx="2886189" cy="823912"/>
          </a:xfrm>
          <a:prstGeom prst="rect">
            <a:avLst/>
          </a:prstGeom>
        </p:spPr>
        <p:style>
          <a:lnRef idx="3">
            <a:schemeClr val="lt1"/>
          </a:lnRef>
          <a:fillRef idx="1">
            <a:schemeClr val="accent6"/>
          </a:fillRef>
          <a:effectRef idx="1">
            <a:schemeClr val="accent6"/>
          </a:effectRef>
          <a:fontRef idx="minor">
            <a:schemeClr val="lt1"/>
          </a:fontRef>
        </p:style>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smtClean="0"/>
              <a:t>Encoder-decoder models</a:t>
            </a:r>
            <a:endParaRPr lang="en-US" dirty="0"/>
          </a:p>
        </p:txBody>
      </p:sp>
      <p:sp>
        <p:nvSpPr>
          <p:cNvPr id="8" name="Content Placeholder 5"/>
          <p:cNvSpPr txBox="1">
            <a:spLocks/>
          </p:cNvSpPr>
          <p:nvPr/>
        </p:nvSpPr>
        <p:spPr>
          <a:xfrm>
            <a:off x="8534513" y="2624818"/>
            <a:ext cx="2853532"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BART</a:t>
            </a:r>
          </a:p>
          <a:p>
            <a:r>
              <a:rPr lang="en-US" dirty="0" smtClean="0"/>
              <a:t>Marian</a:t>
            </a:r>
          </a:p>
          <a:p>
            <a:r>
              <a:rPr lang="en-US" dirty="0" smtClean="0"/>
              <a:t>T5</a:t>
            </a:r>
          </a:p>
          <a:p>
            <a:r>
              <a:rPr lang="en-US" dirty="0" smtClean="0"/>
              <a:t>Llama2</a:t>
            </a:r>
          </a:p>
        </p:txBody>
      </p:sp>
    </p:spTree>
    <p:extLst>
      <p:ext uri="{BB962C8B-B14F-4D97-AF65-F5344CB8AC3E}">
        <p14:creationId xmlns:p14="http://schemas.microsoft.com/office/powerpoint/2010/main" val="285708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p:bldP spid="5" grpId="0" build="p" animBg="1"/>
      <p:bldP spid="6" grpId="0" build="p"/>
      <p:bldP spid="7" grpId="0" animBg="1"/>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2597369"/>
          </a:xfrm>
        </p:spPr>
        <p:txBody>
          <a:bodyPr vert="horz" lIns="91440" tIns="45720" rIns="91440" bIns="45720" rtlCol="0" anchor="b">
            <a:normAutofit/>
          </a:bodyPr>
          <a:lstStyle/>
          <a:p>
            <a:pPr algn="ctr"/>
            <a:r>
              <a:rPr lang="en-US" sz="9600" dirty="0" smtClean="0">
                <a:solidFill>
                  <a:srgbClr val="FFFFFF"/>
                </a:solidFill>
                <a:latin typeface="Consolas"/>
                <a:ea typeface="Calibri Light"/>
                <a:cs typeface="Calibri Light"/>
              </a:rPr>
              <a:t>BERT</a:t>
            </a:r>
            <a:endParaRPr lang="en-US" sz="9600" dirty="0">
              <a:solidFill>
                <a:srgbClr val="FFFFFF"/>
              </a:solidFill>
              <a:latin typeface="Consolas"/>
              <a:ea typeface="Calibri Light"/>
              <a:cs typeface="Calibri Light"/>
            </a:endParaRPr>
          </a:p>
        </p:txBody>
      </p:sp>
    </p:spTree>
    <p:extLst>
      <p:ext uri="{BB962C8B-B14F-4D97-AF65-F5344CB8AC3E}">
        <p14:creationId xmlns:p14="http://schemas.microsoft.com/office/powerpoint/2010/main" val="1281488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BERT</a:t>
            </a:r>
            <a:endParaRPr lang="en-US" dirty="0"/>
          </a:p>
        </p:txBody>
      </p:sp>
      <p:pic>
        <p:nvPicPr>
          <p:cNvPr id="4" name="Picture 3"/>
          <p:cNvPicPr>
            <a:picLocks noChangeAspect="1"/>
          </p:cNvPicPr>
          <p:nvPr/>
        </p:nvPicPr>
        <p:blipFill>
          <a:blip r:embed="rId2"/>
          <a:stretch>
            <a:fillRect/>
          </a:stretch>
        </p:blipFill>
        <p:spPr>
          <a:xfrm>
            <a:off x="6618864" y="605420"/>
            <a:ext cx="4410691" cy="5077534"/>
          </a:xfrm>
          <a:prstGeom prst="rect">
            <a:avLst/>
          </a:prstGeom>
        </p:spPr>
      </p:pic>
      <p:sp>
        <p:nvSpPr>
          <p:cNvPr id="5" name="Rectangle 4"/>
          <p:cNvSpPr/>
          <p:nvPr/>
        </p:nvSpPr>
        <p:spPr>
          <a:xfrm>
            <a:off x="650552" y="2284124"/>
            <a:ext cx="5286531" cy="2308324"/>
          </a:xfrm>
          <a:prstGeom prst="rect">
            <a:avLst/>
          </a:prstGeom>
        </p:spPr>
        <p:txBody>
          <a:bodyPr wrap="square">
            <a:spAutoFit/>
          </a:bodyPr>
          <a:lstStyle/>
          <a:p>
            <a:pPr algn="just"/>
            <a:r>
              <a:rPr lang="en-US" sz="2400" dirty="0">
                <a:latin typeface="Source Sans Pro" panose="020B0503030403020204" pitchFamily="34" charset="0"/>
              </a:rPr>
              <a:t>A</a:t>
            </a:r>
            <a:r>
              <a:rPr lang="en-US" sz="2400" b="0" i="0" dirty="0" smtClean="0">
                <a:effectLst/>
                <a:latin typeface="Source Sans Pro" panose="020B0503030403020204" pitchFamily="34" charset="0"/>
              </a:rPr>
              <a:t> bidirectional transformer pre-trained using a combination of masked language modeling objective and next sentence prediction on a large corpus comprising the Toronto Book Corpus and Wikipedia</a:t>
            </a:r>
            <a:endParaRPr lang="en-US" sz="2400" dirty="0"/>
          </a:p>
        </p:txBody>
      </p:sp>
    </p:spTree>
    <p:extLst>
      <p:ext uri="{BB962C8B-B14F-4D97-AF65-F5344CB8AC3E}">
        <p14:creationId xmlns:p14="http://schemas.microsoft.com/office/powerpoint/2010/main" val="1874842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9775" y="243656"/>
            <a:ext cx="3307569" cy="1325563"/>
          </a:xfrm>
        </p:spPr>
        <p:txBody>
          <a:bodyPr/>
          <a:lstStyle/>
          <a:p>
            <a:r>
              <a:rPr lang="en-US" dirty="0" smtClean="0"/>
              <a:t>NLP tasks</a:t>
            </a:r>
            <a:endParaRPr lang="en-US" dirty="0"/>
          </a:p>
        </p:txBody>
      </p:sp>
      <p:sp>
        <p:nvSpPr>
          <p:cNvPr id="8" name="Text Placeholder 7"/>
          <p:cNvSpPr>
            <a:spLocks noGrp="1"/>
          </p:cNvSpPr>
          <p:nvPr>
            <p:ph type="body" idx="1"/>
          </p:nvPr>
        </p:nvSpPr>
        <p:spPr/>
        <p:txBody>
          <a:bodyPr/>
          <a:lstStyle/>
          <a:p>
            <a:r>
              <a:rPr lang="en-US" dirty="0" smtClean="0"/>
              <a:t>Discriminative tasks</a:t>
            </a:r>
            <a:endParaRPr lang="en-US" dirty="0"/>
          </a:p>
        </p:txBody>
      </p:sp>
      <p:sp>
        <p:nvSpPr>
          <p:cNvPr id="9" name="Content Placeholder 8"/>
          <p:cNvSpPr>
            <a:spLocks noGrp="1"/>
          </p:cNvSpPr>
          <p:nvPr>
            <p:ph sz="half" idx="2"/>
          </p:nvPr>
        </p:nvSpPr>
        <p:spPr>
          <a:xfrm>
            <a:off x="839788" y="2505075"/>
            <a:ext cx="3369605" cy="3684588"/>
          </a:xfrm>
        </p:spPr>
        <p:txBody>
          <a:bodyPr/>
          <a:lstStyle/>
          <a:p>
            <a:r>
              <a:rPr lang="en-US" dirty="0" smtClean="0"/>
              <a:t>Text </a:t>
            </a:r>
            <a:r>
              <a:rPr lang="en-US" dirty="0" smtClean="0">
                <a:sym typeface="Wingdings" panose="05000000000000000000" pitchFamily="2" charset="2"/>
              </a:rPr>
              <a:t> ?</a:t>
            </a:r>
            <a:endParaRPr lang="en-US" dirty="0"/>
          </a:p>
        </p:txBody>
      </p:sp>
      <p:sp>
        <p:nvSpPr>
          <p:cNvPr id="19" name="Rectangle 18"/>
          <p:cNvSpPr/>
          <p:nvPr/>
        </p:nvSpPr>
        <p:spPr>
          <a:xfrm>
            <a:off x="5026702" y="440368"/>
            <a:ext cx="6955436" cy="28181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9399" y="1372506"/>
            <a:ext cx="2851072" cy="14703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t>I want to book a flight from Canada to the USA, but my card was declined</a:t>
            </a:r>
          </a:p>
        </p:txBody>
      </p:sp>
      <p:sp>
        <p:nvSpPr>
          <p:cNvPr id="15" name="Rectangle 14"/>
          <p:cNvSpPr/>
          <p:nvPr/>
        </p:nvSpPr>
        <p:spPr>
          <a:xfrm>
            <a:off x="9651652" y="1695725"/>
            <a:ext cx="1828461" cy="7794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Canada, USA</a:t>
            </a:r>
            <a:endParaRPr lang="en-US" sz="2400" dirty="0"/>
          </a:p>
        </p:txBody>
      </p:sp>
      <p:cxnSp>
        <p:nvCxnSpPr>
          <p:cNvPr id="18" name="Straight Arrow Connector 17"/>
          <p:cNvCxnSpPr/>
          <p:nvPr/>
        </p:nvCxnSpPr>
        <p:spPr>
          <a:xfrm>
            <a:off x="8274029" y="2151136"/>
            <a:ext cx="11754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6"/>
          <p:cNvSpPr txBox="1">
            <a:spLocks/>
          </p:cNvSpPr>
          <p:nvPr/>
        </p:nvSpPr>
        <p:spPr>
          <a:xfrm>
            <a:off x="5196851" y="243656"/>
            <a:ext cx="4454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Entity Extraction</a:t>
            </a:r>
            <a:endParaRPr lang="en-US" dirty="0"/>
          </a:p>
        </p:txBody>
      </p:sp>
    </p:spTree>
    <p:extLst>
      <p:ext uri="{BB962C8B-B14F-4D97-AF65-F5344CB8AC3E}">
        <p14:creationId xmlns:p14="http://schemas.microsoft.com/office/powerpoint/2010/main" val="335906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BERT</a:t>
            </a:r>
            <a:endParaRPr lang="en-US" dirty="0"/>
          </a:p>
        </p:txBody>
      </p:sp>
      <p:pic>
        <p:nvPicPr>
          <p:cNvPr id="3" name="Picture 2"/>
          <p:cNvPicPr>
            <a:picLocks noChangeAspect="1"/>
          </p:cNvPicPr>
          <p:nvPr/>
        </p:nvPicPr>
        <p:blipFill>
          <a:blip r:embed="rId2"/>
          <a:stretch>
            <a:fillRect/>
          </a:stretch>
        </p:blipFill>
        <p:spPr>
          <a:xfrm>
            <a:off x="2577800" y="1333909"/>
            <a:ext cx="8116433" cy="4220164"/>
          </a:xfrm>
          <a:prstGeom prst="rect">
            <a:avLst/>
          </a:prstGeom>
        </p:spPr>
      </p:pic>
    </p:spTree>
    <p:extLst>
      <p:ext uri="{BB962C8B-B14F-4D97-AF65-F5344CB8AC3E}">
        <p14:creationId xmlns:p14="http://schemas.microsoft.com/office/powerpoint/2010/main" val="25591273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BERT</a:t>
            </a:r>
            <a:endParaRPr lang="en-US" dirty="0"/>
          </a:p>
        </p:txBody>
      </p:sp>
      <p:pic>
        <p:nvPicPr>
          <p:cNvPr id="4" name="Picture 3"/>
          <p:cNvPicPr>
            <a:picLocks noChangeAspect="1"/>
          </p:cNvPicPr>
          <p:nvPr/>
        </p:nvPicPr>
        <p:blipFill>
          <a:blip r:embed="rId2"/>
          <a:stretch>
            <a:fillRect/>
          </a:stretch>
        </p:blipFill>
        <p:spPr>
          <a:xfrm>
            <a:off x="1123256" y="2865417"/>
            <a:ext cx="9945488" cy="2896004"/>
          </a:xfrm>
          <a:prstGeom prst="rect">
            <a:avLst/>
          </a:prstGeom>
        </p:spPr>
      </p:pic>
      <p:sp>
        <p:nvSpPr>
          <p:cNvPr id="5" name="TextBox 4"/>
          <p:cNvSpPr txBox="1"/>
          <p:nvPr/>
        </p:nvSpPr>
        <p:spPr>
          <a:xfrm>
            <a:off x="4278200" y="1754832"/>
            <a:ext cx="6790544" cy="523220"/>
          </a:xfrm>
          <a:prstGeom prst="rect">
            <a:avLst/>
          </a:prstGeom>
          <a:noFill/>
        </p:spPr>
        <p:txBody>
          <a:bodyPr wrap="square" rtlCol="0">
            <a:spAutoFit/>
          </a:bodyPr>
          <a:lstStyle/>
          <a:p>
            <a:r>
              <a:rPr lang="en-US" sz="2800" dirty="0" smtClean="0">
                <a:solidFill>
                  <a:srgbClr val="7030A0"/>
                </a:solidFill>
              </a:rPr>
              <a:t>Next Sentence Prediction</a:t>
            </a:r>
            <a:endParaRPr lang="en-US" sz="2800" dirty="0">
              <a:solidFill>
                <a:srgbClr val="7030A0"/>
              </a:solidFill>
            </a:endParaRPr>
          </a:p>
        </p:txBody>
      </p:sp>
    </p:spTree>
    <p:extLst>
      <p:ext uri="{BB962C8B-B14F-4D97-AF65-F5344CB8AC3E}">
        <p14:creationId xmlns:p14="http://schemas.microsoft.com/office/powerpoint/2010/main" val="22398903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BERT Architecture</a:t>
            </a:r>
            <a:endParaRPr lang="en-US" dirty="0"/>
          </a:p>
        </p:txBody>
      </p:sp>
      <p:pic>
        <p:nvPicPr>
          <p:cNvPr id="5" name="Picture 4"/>
          <p:cNvPicPr>
            <a:picLocks noChangeAspect="1"/>
          </p:cNvPicPr>
          <p:nvPr/>
        </p:nvPicPr>
        <p:blipFill>
          <a:blip r:embed="rId2"/>
          <a:stretch>
            <a:fillRect/>
          </a:stretch>
        </p:blipFill>
        <p:spPr>
          <a:xfrm>
            <a:off x="1990104" y="1467976"/>
            <a:ext cx="2543530" cy="3982006"/>
          </a:xfrm>
          <a:prstGeom prst="rect">
            <a:avLst/>
          </a:prstGeom>
        </p:spPr>
      </p:pic>
      <p:pic>
        <p:nvPicPr>
          <p:cNvPr id="6" name="Picture 5"/>
          <p:cNvPicPr>
            <a:picLocks noChangeAspect="1"/>
          </p:cNvPicPr>
          <p:nvPr/>
        </p:nvPicPr>
        <p:blipFill>
          <a:blip r:embed="rId3"/>
          <a:stretch>
            <a:fillRect/>
          </a:stretch>
        </p:blipFill>
        <p:spPr>
          <a:xfrm>
            <a:off x="7664240" y="905923"/>
            <a:ext cx="2619741" cy="5106113"/>
          </a:xfrm>
          <a:prstGeom prst="rect">
            <a:avLst/>
          </a:prstGeom>
        </p:spPr>
      </p:pic>
    </p:spTree>
    <p:extLst>
      <p:ext uri="{BB962C8B-B14F-4D97-AF65-F5344CB8AC3E}">
        <p14:creationId xmlns:p14="http://schemas.microsoft.com/office/powerpoint/2010/main" val="7952439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BERT Architecture</a:t>
            </a:r>
            <a:endParaRPr lang="en-US" dirty="0"/>
          </a:p>
        </p:txBody>
      </p:sp>
      <p:pic>
        <p:nvPicPr>
          <p:cNvPr id="5" name="Picture 4"/>
          <p:cNvPicPr>
            <a:picLocks noChangeAspect="1"/>
          </p:cNvPicPr>
          <p:nvPr/>
        </p:nvPicPr>
        <p:blipFill>
          <a:blip r:embed="rId2"/>
          <a:stretch>
            <a:fillRect/>
          </a:stretch>
        </p:blipFill>
        <p:spPr>
          <a:xfrm>
            <a:off x="1990104" y="1467976"/>
            <a:ext cx="2543530" cy="3982006"/>
          </a:xfrm>
          <a:prstGeom prst="rect">
            <a:avLst/>
          </a:prstGeom>
        </p:spPr>
      </p:pic>
      <p:pic>
        <p:nvPicPr>
          <p:cNvPr id="6" name="Picture 5"/>
          <p:cNvPicPr>
            <a:picLocks noChangeAspect="1"/>
          </p:cNvPicPr>
          <p:nvPr/>
        </p:nvPicPr>
        <p:blipFill>
          <a:blip r:embed="rId3"/>
          <a:stretch>
            <a:fillRect/>
          </a:stretch>
        </p:blipFill>
        <p:spPr>
          <a:xfrm>
            <a:off x="7664240" y="905923"/>
            <a:ext cx="2619741" cy="5106113"/>
          </a:xfrm>
          <a:prstGeom prst="rect">
            <a:avLst/>
          </a:prstGeom>
        </p:spPr>
      </p:pic>
    </p:spTree>
    <p:extLst>
      <p:ext uri="{BB962C8B-B14F-4D97-AF65-F5344CB8AC3E}">
        <p14:creationId xmlns:p14="http://schemas.microsoft.com/office/powerpoint/2010/main" val="2774527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2597369"/>
          </a:xfrm>
        </p:spPr>
        <p:txBody>
          <a:bodyPr vert="horz" lIns="91440" tIns="45720" rIns="91440" bIns="45720" rtlCol="0" anchor="b">
            <a:normAutofit/>
          </a:bodyPr>
          <a:lstStyle/>
          <a:p>
            <a:pPr algn="ctr"/>
            <a:r>
              <a:rPr lang="en-US" sz="9600" dirty="0" smtClean="0">
                <a:solidFill>
                  <a:srgbClr val="FFFFFF"/>
                </a:solidFill>
                <a:latin typeface="Consolas"/>
                <a:ea typeface="Calibri Light"/>
                <a:cs typeface="Calibri Light"/>
              </a:rPr>
              <a:t>GPT 2</a:t>
            </a:r>
            <a:endParaRPr lang="en-US" sz="9600" dirty="0">
              <a:solidFill>
                <a:srgbClr val="FFFFFF"/>
              </a:solidFill>
              <a:latin typeface="Consolas"/>
              <a:ea typeface="Calibri Light"/>
              <a:cs typeface="Calibri Light"/>
            </a:endParaRPr>
          </a:p>
        </p:txBody>
      </p:sp>
    </p:spTree>
    <p:extLst>
      <p:ext uri="{BB962C8B-B14F-4D97-AF65-F5344CB8AC3E}">
        <p14:creationId xmlns:p14="http://schemas.microsoft.com/office/powerpoint/2010/main" val="19203380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a:t>
            </a:r>
            <a:endParaRPr lang="en-US" dirty="0"/>
          </a:p>
        </p:txBody>
      </p:sp>
      <p:pic>
        <p:nvPicPr>
          <p:cNvPr id="4" name="Picture 3"/>
          <p:cNvPicPr>
            <a:picLocks noChangeAspect="1"/>
          </p:cNvPicPr>
          <p:nvPr/>
        </p:nvPicPr>
        <p:blipFill>
          <a:blip r:embed="rId3"/>
          <a:stretch>
            <a:fillRect/>
          </a:stretch>
        </p:blipFill>
        <p:spPr>
          <a:xfrm>
            <a:off x="0" y="1483010"/>
            <a:ext cx="6966513" cy="3202744"/>
          </a:xfrm>
          <a:prstGeom prst="rect">
            <a:avLst/>
          </a:prstGeom>
        </p:spPr>
      </p:pic>
      <p:sp>
        <p:nvSpPr>
          <p:cNvPr id="5" name="Rectangle 4"/>
          <p:cNvSpPr/>
          <p:nvPr/>
        </p:nvSpPr>
        <p:spPr>
          <a:xfrm>
            <a:off x="7096323" y="1944505"/>
            <a:ext cx="4975756" cy="1938992"/>
          </a:xfrm>
          <a:prstGeom prst="rect">
            <a:avLst/>
          </a:prstGeom>
        </p:spPr>
        <p:txBody>
          <a:bodyPr wrap="square">
            <a:spAutoFit/>
          </a:bodyPr>
          <a:lstStyle/>
          <a:p>
            <a:pPr algn="just"/>
            <a:r>
              <a:rPr lang="en-US" sz="2400" dirty="0" smtClean="0">
                <a:latin typeface="Source Sans Pro" panose="020B0503030403020204" pitchFamily="34" charset="0"/>
              </a:rPr>
              <a:t>GPT is a language model with transformer based architecture that is trained to take input text and transform it into what it predicts the most useful result will be</a:t>
            </a:r>
            <a:endParaRPr lang="en-US" sz="2400" dirty="0"/>
          </a:p>
        </p:txBody>
      </p:sp>
    </p:spTree>
    <p:extLst>
      <p:ext uri="{BB962C8B-B14F-4D97-AF65-F5344CB8AC3E}">
        <p14:creationId xmlns:p14="http://schemas.microsoft.com/office/powerpoint/2010/main" val="4605747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a:t>
            </a:r>
            <a:endParaRPr lang="en-US" dirty="0"/>
          </a:p>
        </p:txBody>
      </p:sp>
      <p:sp>
        <p:nvSpPr>
          <p:cNvPr id="5" name="Rectangle 4"/>
          <p:cNvSpPr/>
          <p:nvPr/>
        </p:nvSpPr>
        <p:spPr>
          <a:xfrm>
            <a:off x="5396459" y="595391"/>
            <a:ext cx="6240906" cy="1569660"/>
          </a:xfrm>
          <a:prstGeom prst="rect">
            <a:avLst/>
          </a:prstGeom>
        </p:spPr>
        <p:txBody>
          <a:bodyPr wrap="square">
            <a:spAutoFit/>
          </a:bodyPr>
          <a:lstStyle/>
          <a:p>
            <a:pPr marL="342900" indent="-342900" algn="just">
              <a:buFont typeface="Wingdings" panose="05000000000000000000" pitchFamily="2" charset="2"/>
              <a:buChar char="q"/>
            </a:pPr>
            <a:r>
              <a:rPr lang="en-US" sz="2400" dirty="0">
                <a:latin typeface="Source Sans Pro" panose="020B0503030403020204" pitchFamily="34" charset="0"/>
              </a:rPr>
              <a:t>GPT-2 is built using transformer decoder </a:t>
            </a:r>
            <a:r>
              <a:rPr lang="en-US" sz="2400" dirty="0" smtClean="0">
                <a:latin typeface="Source Sans Pro" panose="020B0503030403020204" pitchFamily="34" charset="0"/>
              </a:rPr>
              <a:t>blocks</a:t>
            </a:r>
          </a:p>
          <a:p>
            <a:pPr marL="342900" indent="-342900" algn="just">
              <a:buFont typeface="Wingdings" panose="05000000000000000000" pitchFamily="2" charset="2"/>
              <a:buChar char="q"/>
            </a:pPr>
            <a:r>
              <a:rPr lang="en-US" sz="2400" dirty="0">
                <a:latin typeface="Source Sans Pro" panose="020B0503030403020204" pitchFamily="34" charset="0"/>
              </a:rPr>
              <a:t>L</a:t>
            </a:r>
            <a:r>
              <a:rPr lang="en-US" sz="2400" dirty="0" smtClean="0">
                <a:latin typeface="Source Sans Pro" panose="020B0503030403020204" pitchFamily="34" charset="0"/>
              </a:rPr>
              <a:t>ike </a:t>
            </a:r>
            <a:r>
              <a:rPr lang="en-US" sz="2400" dirty="0">
                <a:latin typeface="Source Sans Pro" panose="020B0503030403020204" pitchFamily="34" charset="0"/>
              </a:rPr>
              <a:t>traditional language </a:t>
            </a:r>
            <a:r>
              <a:rPr lang="en-US" sz="2400" dirty="0" smtClean="0">
                <a:latin typeface="Source Sans Pro" panose="020B0503030403020204" pitchFamily="34" charset="0"/>
              </a:rPr>
              <a:t>models GPT-2 outputs </a:t>
            </a:r>
            <a:r>
              <a:rPr lang="en-US" sz="2400" dirty="0">
                <a:latin typeface="Source Sans Pro" panose="020B0503030403020204" pitchFamily="34" charset="0"/>
              </a:rPr>
              <a:t>one token at a time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97149"/>
            <a:ext cx="10058400" cy="3210321"/>
          </a:xfrm>
          <a:prstGeom prst="rect">
            <a:avLst/>
          </a:prstGeom>
        </p:spPr>
      </p:pic>
    </p:spTree>
    <p:extLst>
      <p:ext uri="{BB962C8B-B14F-4D97-AF65-F5344CB8AC3E}">
        <p14:creationId xmlns:p14="http://schemas.microsoft.com/office/powerpoint/2010/main" val="25479402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a:t>
            </a:r>
            <a:endParaRPr lang="en-US" dirty="0"/>
          </a:p>
        </p:txBody>
      </p:sp>
      <p:sp>
        <p:nvSpPr>
          <p:cNvPr id="5" name="Rectangle 4"/>
          <p:cNvSpPr/>
          <p:nvPr/>
        </p:nvSpPr>
        <p:spPr>
          <a:xfrm>
            <a:off x="3798757" y="980260"/>
            <a:ext cx="7908561" cy="4985980"/>
          </a:xfrm>
          <a:prstGeom prst="rect">
            <a:avLst/>
          </a:prstGeom>
        </p:spPr>
        <p:txBody>
          <a:bodyPr wrap="square">
            <a:spAutoFit/>
          </a:bodyPr>
          <a:lstStyle/>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Imagine GPT-2 as a storyteller </a:t>
            </a:r>
            <a:r>
              <a:rPr lang="en-US" sz="2400" dirty="0" smtClean="0">
                <a:latin typeface="Source Sans Pro" panose="020B0503030403020204" pitchFamily="34" charset="0"/>
              </a:rPr>
              <a:t>who is telling a bed time story to a kid</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This storyteller's job </a:t>
            </a:r>
            <a:r>
              <a:rPr lang="en-US" sz="2400" dirty="0" smtClean="0">
                <a:latin typeface="Source Sans Pro" panose="020B0503030403020204" pitchFamily="34" charset="0"/>
              </a:rPr>
              <a:t>now needs to be creative, so he starts with an initial plot line and writes </a:t>
            </a:r>
            <a:r>
              <a:rPr lang="en-US" sz="2400" dirty="0">
                <a:latin typeface="Source Sans Pro" panose="020B0503030403020204" pitchFamily="34" charset="0"/>
              </a:rPr>
              <a:t>one word at a </a:t>
            </a:r>
            <a:r>
              <a:rPr lang="en-US" sz="2400" dirty="0" smtClean="0">
                <a:latin typeface="Source Sans Pro" panose="020B0503030403020204" pitchFamily="34" charset="0"/>
              </a:rPr>
              <a:t>time. </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The storyteller starts with the first word. They carefully select it, considering the story's introduction and the tone they want to </a:t>
            </a:r>
            <a:r>
              <a:rPr lang="en-US" sz="2400" dirty="0" smtClean="0">
                <a:latin typeface="Source Sans Pro" panose="020B0503030403020204" pitchFamily="34" charset="0"/>
              </a:rPr>
              <a:t>set</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They remember everything they've written so far in the story, as well as the context of the current </a:t>
            </a:r>
            <a:r>
              <a:rPr lang="en-US" sz="2400" dirty="0" smtClean="0">
                <a:latin typeface="Source Sans Pro" panose="020B0503030403020204" pitchFamily="34" charset="0"/>
              </a:rPr>
              <a:t>scene</a:t>
            </a:r>
            <a:r>
              <a:rPr lang="en-US" sz="2400" dirty="0">
                <a:latin typeface="Source Sans Pro" panose="020B0503030403020204" pitchFamily="34" charset="0"/>
              </a:rPr>
              <a:t>. This memory allows them to ensure that the story flows logically.</a:t>
            </a:r>
          </a:p>
        </p:txBody>
      </p:sp>
      <p:pic>
        <p:nvPicPr>
          <p:cNvPr id="4" name="Picture 3"/>
          <p:cNvPicPr>
            <a:picLocks noChangeAspect="1"/>
          </p:cNvPicPr>
          <p:nvPr/>
        </p:nvPicPr>
        <p:blipFill>
          <a:blip r:embed="rId3"/>
          <a:stretch>
            <a:fillRect/>
          </a:stretch>
        </p:blipFill>
        <p:spPr>
          <a:xfrm>
            <a:off x="707168" y="1906882"/>
            <a:ext cx="2410161" cy="2114845"/>
          </a:xfrm>
          <a:prstGeom prst="rect">
            <a:avLst/>
          </a:prstGeom>
        </p:spPr>
      </p:pic>
    </p:spTree>
    <p:extLst>
      <p:ext uri="{BB962C8B-B14F-4D97-AF65-F5344CB8AC3E}">
        <p14:creationId xmlns:p14="http://schemas.microsoft.com/office/powerpoint/2010/main" val="39826633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a:t>
            </a:r>
            <a:endParaRPr lang="en-US" dirty="0"/>
          </a:p>
        </p:txBody>
      </p:sp>
      <p:sp>
        <p:nvSpPr>
          <p:cNvPr id="5" name="Rectangle 4"/>
          <p:cNvSpPr/>
          <p:nvPr/>
        </p:nvSpPr>
        <p:spPr>
          <a:xfrm>
            <a:off x="3445239" y="328729"/>
            <a:ext cx="7908561" cy="6771084"/>
          </a:xfrm>
          <a:prstGeom prst="rect">
            <a:avLst/>
          </a:prstGeom>
        </p:spPr>
        <p:txBody>
          <a:bodyPr>
            <a:spAutoFit/>
          </a:bodyPr>
          <a:lstStyle/>
          <a:p>
            <a:pPr algn="just">
              <a:spcBef>
                <a:spcPts val="600"/>
              </a:spcBef>
              <a:spcAft>
                <a:spcPts val="600"/>
              </a:spcAft>
            </a:pPr>
            <a:endParaRPr lang="en-US" sz="2400" dirty="0">
              <a:latin typeface="Source Sans Pro" panose="020B0503030403020204" pitchFamily="34" charset="0"/>
            </a:endParaRP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Once they've written the first word, it's time for the second word. Here's where </a:t>
            </a:r>
            <a:r>
              <a:rPr lang="en-US" sz="2400" dirty="0" err="1">
                <a:latin typeface="Source Sans Pro" panose="020B0503030403020204" pitchFamily="34" charset="0"/>
              </a:rPr>
              <a:t>autoregression</a:t>
            </a:r>
            <a:r>
              <a:rPr lang="en-US" sz="2400" dirty="0">
                <a:latin typeface="Source Sans Pro" panose="020B0503030403020204" pitchFamily="34" charset="0"/>
              </a:rPr>
              <a:t> comes in</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The storyteller decides the next word in the story based on the context provided by the previous words. It's like they're predicting the next word in the story to make sure it makes sense and keeps the narrative cohesive</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The storyteller continues this process, word by word, predicting and writing the next word based on what they've written before</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They ensure that the sentences flow smoothly and that the story remains engaging.</a:t>
            </a:r>
          </a:p>
          <a:p>
            <a:pPr marL="342900" indent="-342900" algn="just">
              <a:spcBef>
                <a:spcPts val="600"/>
              </a:spcBef>
              <a:spcAft>
                <a:spcPts val="600"/>
              </a:spcAft>
              <a:buFont typeface="Wingdings" panose="05000000000000000000" pitchFamily="2" charset="2"/>
              <a:buChar char="q"/>
            </a:pPr>
            <a:r>
              <a:rPr lang="en-US" sz="2400" dirty="0">
                <a:latin typeface="Source Sans Pro" panose="020B0503030403020204" pitchFamily="34" charset="0"/>
              </a:rPr>
              <a:t>This process of </a:t>
            </a:r>
            <a:r>
              <a:rPr lang="en-US" sz="2400" dirty="0" err="1">
                <a:latin typeface="Source Sans Pro" panose="020B0503030403020204" pitchFamily="34" charset="0"/>
              </a:rPr>
              <a:t>autoregression</a:t>
            </a:r>
            <a:r>
              <a:rPr lang="en-US" sz="2400" dirty="0">
                <a:latin typeface="Source Sans Pro" panose="020B0503030403020204" pitchFamily="34" charset="0"/>
              </a:rPr>
              <a:t> continues until the storyteller decides to stop. The story can be as short or as long as needed, and the storyteller maintains the coherence and consistency throughout</a:t>
            </a:r>
          </a:p>
        </p:txBody>
      </p:sp>
      <p:pic>
        <p:nvPicPr>
          <p:cNvPr id="4" name="Picture 3"/>
          <p:cNvPicPr>
            <a:picLocks noChangeAspect="1"/>
          </p:cNvPicPr>
          <p:nvPr/>
        </p:nvPicPr>
        <p:blipFill>
          <a:blip r:embed="rId3"/>
          <a:stretch>
            <a:fillRect/>
          </a:stretch>
        </p:blipFill>
        <p:spPr>
          <a:xfrm>
            <a:off x="707168" y="1906882"/>
            <a:ext cx="2410161" cy="2114845"/>
          </a:xfrm>
          <a:prstGeom prst="rect">
            <a:avLst/>
          </a:prstGeom>
        </p:spPr>
      </p:pic>
    </p:spTree>
    <p:extLst>
      <p:ext uri="{BB962C8B-B14F-4D97-AF65-F5344CB8AC3E}">
        <p14:creationId xmlns:p14="http://schemas.microsoft.com/office/powerpoint/2010/main" val="3056952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a:t>
            </a:r>
            <a:endParaRPr lang="en-US" dirty="0"/>
          </a:p>
        </p:txBody>
      </p:sp>
      <p:pic>
        <p:nvPicPr>
          <p:cNvPr id="4" name="Picture 3"/>
          <p:cNvPicPr>
            <a:picLocks noChangeAspect="1"/>
          </p:cNvPicPr>
          <p:nvPr/>
        </p:nvPicPr>
        <p:blipFill>
          <a:blip r:embed="rId3"/>
          <a:stretch>
            <a:fillRect/>
          </a:stretch>
        </p:blipFill>
        <p:spPr>
          <a:xfrm>
            <a:off x="707168" y="1906882"/>
            <a:ext cx="2410161" cy="21148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329" y="1416173"/>
            <a:ext cx="10058400" cy="3519035"/>
          </a:xfrm>
          <a:prstGeom prst="rect">
            <a:avLst/>
          </a:prstGeom>
        </p:spPr>
      </p:pic>
    </p:spTree>
    <p:extLst>
      <p:ext uri="{BB962C8B-B14F-4D97-AF65-F5344CB8AC3E}">
        <p14:creationId xmlns:p14="http://schemas.microsoft.com/office/powerpoint/2010/main" val="3277895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9775" y="243656"/>
            <a:ext cx="3307569" cy="1325563"/>
          </a:xfrm>
        </p:spPr>
        <p:txBody>
          <a:bodyPr/>
          <a:lstStyle/>
          <a:p>
            <a:r>
              <a:rPr lang="en-US" dirty="0" smtClean="0"/>
              <a:t>NLP tasks</a:t>
            </a:r>
            <a:endParaRPr lang="en-US" dirty="0"/>
          </a:p>
        </p:txBody>
      </p:sp>
      <p:sp>
        <p:nvSpPr>
          <p:cNvPr id="8" name="Text Placeholder 7"/>
          <p:cNvSpPr>
            <a:spLocks noGrp="1"/>
          </p:cNvSpPr>
          <p:nvPr>
            <p:ph type="body" idx="1"/>
          </p:nvPr>
        </p:nvSpPr>
        <p:spPr/>
        <p:txBody>
          <a:bodyPr/>
          <a:lstStyle/>
          <a:p>
            <a:r>
              <a:rPr lang="en-US" dirty="0" smtClean="0"/>
              <a:t>Generative tasks</a:t>
            </a:r>
            <a:endParaRPr lang="en-US" dirty="0"/>
          </a:p>
        </p:txBody>
      </p:sp>
      <p:sp>
        <p:nvSpPr>
          <p:cNvPr id="9" name="Content Placeholder 8"/>
          <p:cNvSpPr>
            <a:spLocks noGrp="1"/>
          </p:cNvSpPr>
          <p:nvPr>
            <p:ph sz="half" idx="2"/>
          </p:nvPr>
        </p:nvSpPr>
        <p:spPr>
          <a:xfrm>
            <a:off x="839788" y="2505075"/>
            <a:ext cx="3369605" cy="3684588"/>
          </a:xfrm>
        </p:spPr>
        <p:txBody>
          <a:bodyPr/>
          <a:lstStyle/>
          <a:p>
            <a:r>
              <a:rPr lang="en-US" dirty="0"/>
              <a:t>?</a:t>
            </a:r>
            <a:r>
              <a:rPr lang="en-US" dirty="0" smtClean="0"/>
              <a:t> </a:t>
            </a:r>
            <a:r>
              <a:rPr lang="en-US" dirty="0" smtClean="0">
                <a:sym typeface="Wingdings" panose="05000000000000000000" pitchFamily="2" charset="2"/>
              </a:rPr>
              <a:t> Text</a:t>
            </a:r>
            <a:endParaRPr lang="en-US" dirty="0"/>
          </a:p>
        </p:txBody>
      </p:sp>
      <p:sp>
        <p:nvSpPr>
          <p:cNvPr id="19" name="Rectangle 18"/>
          <p:cNvSpPr/>
          <p:nvPr/>
        </p:nvSpPr>
        <p:spPr>
          <a:xfrm>
            <a:off x="5026702" y="440368"/>
            <a:ext cx="6955436" cy="28181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9399" y="1372506"/>
            <a:ext cx="2851072" cy="14703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The truth is</a:t>
            </a:r>
            <a:endParaRPr lang="en-US" sz="2400" dirty="0"/>
          </a:p>
        </p:txBody>
      </p:sp>
      <p:sp>
        <p:nvSpPr>
          <p:cNvPr id="15" name="Rectangle 14"/>
          <p:cNvSpPr/>
          <p:nvPr/>
        </p:nvSpPr>
        <p:spPr>
          <a:xfrm>
            <a:off x="9651652" y="1372506"/>
            <a:ext cx="2070656" cy="13638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t>I don’t have a lot of creative advice to give</a:t>
            </a:r>
            <a:endParaRPr lang="en-US" sz="2400" dirty="0"/>
          </a:p>
        </p:txBody>
      </p:sp>
      <p:cxnSp>
        <p:nvCxnSpPr>
          <p:cNvPr id="18" name="Straight Arrow Connector 17"/>
          <p:cNvCxnSpPr/>
          <p:nvPr/>
        </p:nvCxnSpPr>
        <p:spPr>
          <a:xfrm>
            <a:off x="8274029" y="2151136"/>
            <a:ext cx="11754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6"/>
          <p:cNvSpPr txBox="1">
            <a:spLocks/>
          </p:cNvSpPr>
          <p:nvPr/>
        </p:nvSpPr>
        <p:spPr>
          <a:xfrm>
            <a:off x="5196851" y="243656"/>
            <a:ext cx="4454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Auto-completion</a:t>
            </a:r>
            <a:endParaRPr lang="en-US" dirty="0"/>
          </a:p>
        </p:txBody>
      </p:sp>
      <p:sp>
        <p:nvSpPr>
          <p:cNvPr id="21" name="Rectangle 20"/>
          <p:cNvSpPr/>
          <p:nvPr/>
        </p:nvSpPr>
        <p:spPr>
          <a:xfrm>
            <a:off x="5026702" y="3730571"/>
            <a:ext cx="6955436" cy="295504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651652" y="4662708"/>
            <a:ext cx="2070656" cy="9208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smtClean="0"/>
              <a:t>Photo of a dog at the beach</a:t>
            </a:r>
            <a:endParaRPr lang="en-US" sz="2000" dirty="0"/>
          </a:p>
        </p:txBody>
      </p:sp>
      <p:cxnSp>
        <p:nvCxnSpPr>
          <p:cNvPr id="24" name="Straight Arrow Connector 23"/>
          <p:cNvCxnSpPr/>
          <p:nvPr/>
        </p:nvCxnSpPr>
        <p:spPr>
          <a:xfrm>
            <a:off x="8274029" y="5126545"/>
            <a:ext cx="12108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6"/>
          <p:cNvSpPr txBox="1">
            <a:spLocks/>
          </p:cNvSpPr>
          <p:nvPr/>
        </p:nvSpPr>
        <p:spPr>
          <a:xfrm>
            <a:off x="5196851" y="3774995"/>
            <a:ext cx="5193543" cy="6805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Caption Generation</a:t>
            </a:r>
            <a:endParaRPr lang="en-US" dirty="0"/>
          </a:p>
        </p:txBody>
      </p:sp>
      <p:pic>
        <p:nvPicPr>
          <p:cNvPr id="2" name="Picture 1"/>
          <p:cNvPicPr>
            <a:picLocks noChangeAspect="1"/>
          </p:cNvPicPr>
          <p:nvPr/>
        </p:nvPicPr>
        <p:blipFill>
          <a:blip r:embed="rId3"/>
          <a:stretch>
            <a:fillRect/>
          </a:stretch>
        </p:blipFill>
        <p:spPr>
          <a:xfrm>
            <a:off x="5388552" y="4633627"/>
            <a:ext cx="2625647" cy="1873928"/>
          </a:xfrm>
          <a:prstGeom prst="rect">
            <a:avLst/>
          </a:prstGeom>
        </p:spPr>
      </p:pic>
    </p:spTree>
    <p:extLst>
      <p:ext uri="{BB962C8B-B14F-4D97-AF65-F5344CB8AC3E}">
        <p14:creationId xmlns:p14="http://schemas.microsoft.com/office/powerpoint/2010/main" val="23777812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GPT2 Architecture</a:t>
            </a:r>
            <a:endParaRPr lang="en-US" dirty="0"/>
          </a:p>
        </p:txBody>
      </p:sp>
      <p:sp>
        <p:nvSpPr>
          <p:cNvPr id="5" name="Rectangle 4"/>
          <p:cNvSpPr/>
          <p:nvPr/>
        </p:nvSpPr>
        <p:spPr>
          <a:xfrm>
            <a:off x="1751421" y="1839573"/>
            <a:ext cx="8578883" cy="1200329"/>
          </a:xfrm>
          <a:prstGeom prst="rect">
            <a:avLst/>
          </a:prstGeom>
        </p:spPr>
        <p:txBody>
          <a:bodyPr wrap="square">
            <a:spAutoFit/>
          </a:bodyPr>
          <a:lstStyle/>
          <a:p>
            <a:pPr algn="just"/>
            <a:r>
              <a:rPr lang="en-US" sz="2400" dirty="0" smtClean="0">
                <a:latin typeface="Source Sans Pro" panose="020B0503030403020204" pitchFamily="34" charset="0"/>
              </a:rPr>
              <a:t>GPT is a language model with transformer based architecture that is trained to take input text and transform it into what it predicts the most useful result will be</a:t>
            </a:r>
            <a:endParaRPr lang="en-US" sz="2400" dirty="0"/>
          </a:p>
        </p:txBody>
      </p:sp>
      <p:pic>
        <p:nvPicPr>
          <p:cNvPr id="3" name="Picture 2"/>
          <p:cNvPicPr>
            <a:picLocks noChangeAspect="1"/>
          </p:cNvPicPr>
          <p:nvPr/>
        </p:nvPicPr>
        <p:blipFill>
          <a:blip r:embed="rId3"/>
          <a:stretch>
            <a:fillRect/>
          </a:stretch>
        </p:blipFill>
        <p:spPr>
          <a:xfrm>
            <a:off x="1655997" y="3434837"/>
            <a:ext cx="9697803" cy="2581635"/>
          </a:xfrm>
          <a:prstGeom prst="rect">
            <a:avLst/>
          </a:prstGeom>
        </p:spPr>
      </p:pic>
    </p:spTree>
    <p:extLst>
      <p:ext uri="{BB962C8B-B14F-4D97-AF65-F5344CB8AC3E}">
        <p14:creationId xmlns:p14="http://schemas.microsoft.com/office/powerpoint/2010/main" val="33700510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 Architecture</a:t>
            </a:r>
            <a:endParaRPr lang="en-US" dirty="0"/>
          </a:p>
        </p:txBody>
      </p:sp>
      <p:pic>
        <p:nvPicPr>
          <p:cNvPr id="4" name="Picture 3"/>
          <p:cNvPicPr>
            <a:picLocks noChangeAspect="1"/>
          </p:cNvPicPr>
          <p:nvPr/>
        </p:nvPicPr>
        <p:blipFill>
          <a:blip r:embed="rId3"/>
          <a:stretch>
            <a:fillRect/>
          </a:stretch>
        </p:blipFill>
        <p:spPr>
          <a:xfrm>
            <a:off x="699334" y="1595181"/>
            <a:ext cx="10793331" cy="3667637"/>
          </a:xfrm>
          <a:prstGeom prst="rect">
            <a:avLst/>
          </a:prstGeom>
        </p:spPr>
      </p:pic>
      <p:sp>
        <p:nvSpPr>
          <p:cNvPr id="3" name="Rectangle 2"/>
          <p:cNvSpPr/>
          <p:nvPr/>
        </p:nvSpPr>
        <p:spPr>
          <a:xfrm>
            <a:off x="529653" y="4939652"/>
            <a:ext cx="4956747" cy="1200329"/>
          </a:xfrm>
          <a:prstGeom prst="rect">
            <a:avLst/>
          </a:prstGeom>
        </p:spPr>
        <p:txBody>
          <a:bodyPr wrap="square">
            <a:spAutoFit/>
          </a:bodyPr>
          <a:lstStyle/>
          <a:p>
            <a:pPr algn="ctr"/>
            <a:r>
              <a:rPr lang="en-US" sz="2400" dirty="0">
                <a:latin typeface="Source Sans Pro" panose="020B0503030403020204" pitchFamily="34" charset="0"/>
              </a:rPr>
              <a:t>A normal self-attention block allows a position to peak at tokens to its right</a:t>
            </a:r>
          </a:p>
        </p:txBody>
      </p:sp>
      <p:sp>
        <p:nvSpPr>
          <p:cNvPr id="5" name="Rectangle 4"/>
          <p:cNvSpPr/>
          <p:nvPr/>
        </p:nvSpPr>
        <p:spPr>
          <a:xfrm>
            <a:off x="6912421" y="5055069"/>
            <a:ext cx="4255251" cy="830997"/>
          </a:xfrm>
          <a:prstGeom prst="rect">
            <a:avLst/>
          </a:prstGeom>
        </p:spPr>
        <p:txBody>
          <a:bodyPr wrap="square">
            <a:spAutoFit/>
          </a:bodyPr>
          <a:lstStyle/>
          <a:p>
            <a:pPr algn="ctr"/>
            <a:r>
              <a:rPr lang="en-US" sz="2400" dirty="0">
                <a:latin typeface="Source Sans Pro" panose="020B0503030403020204" pitchFamily="34" charset="0"/>
              </a:rPr>
              <a:t>Masked self-attention prevents </a:t>
            </a:r>
            <a:r>
              <a:rPr lang="en-US" sz="2400" dirty="0" smtClean="0">
                <a:latin typeface="Source Sans Pro" panose="020B0503030403020204" pitchFamily="34" charset="0"/>
              </a:rPr>
              <a:t>peaking at tokens at the right</a:t>
            </a:r>
            <a:endParaRPr lang="en-US" sz="2400" dirty="0">
              <a:latin typeface="Source Sans Pro" panose="020B0503030403020204" pitchFamily="34" charset="0"/>
            </a:endParaRPr>
          </a:p>
        </p:txBody>
      </p:sp>
    </p:spTree>
    <p:extLst>
      <p:ext uri="{BB962C8B-B14F-4D97-AF65-F5344CB8AC3E}">
        <p14:creationId xmlns:p14="http://schemas.microsoft.com/office/powerpoint/2010/main" val="13281175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3" y="0"/>
            <a:ext cx="2774429" cy="1693889"/>
          </a:xfrm>
        </p:spPr>
        <p:txBody>
          <a:bodyPr>
            <a:normAutofit fontScale="90000"/>
          </a:bodyPr>
          <a:lstStyle/>
          <a:p>
            <a:r>
              <a:rPr lang="en-US" dirty="0" smtClean="0"/>
              <a:t>GPT2 Architecture</a:t>
            </a:r>
            <a:endParaRPr lang="en-US" dirty="0"/>
          </a:p>
        </p:txBody>
      </p:sp>
      <p:pic>
        <p:nvPicPr>
          <p:cNvPr id="3" name="Picture 2"/>
          <p:cNvPicPr>
            <a:picLocks noChangeAspect="1"/>
          </p:cNvPicPr>
          <p:nvPr/>
        </p:nvPicPr>
        <p:blipFill>
          <a:blip r:embed="rId3"/>
          <a:stretch>
            <a:fillRect/>
          </a:stretch>
        </p:blipFill>
        <p:spPr>
          <a:xfrm>
            <a:off x="3224125" y="74951"/>
            <a:ext cx="8548151" cy="4094492"/>
          </a:xfrm>
          <a:prstGeom prst="rect">
            <a:avLst/>
          </a:prstGeom>
        </p:spPr>
      </p:pic>
      <p:sp>
        <p:nvSpPr>
          <p:cNvPr id="5" name="Rectangle 4"/>
          <p:cNvSpPr/>
          <p:nvPr/>
        </p:nvSpPr>
        <p:spPr>
          <a:xfrm>
            <a:off x="694543" y="4197247"/>
            <a:ext cx="10727961" cy="240065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dirty="0">
                <a:solidFill>
                  <a:srgbClr val="222222"/>
                </a:solidFill>
                <a:latin typeface="Source Sans Pro" panose="020B0503030403020204" pitchFamily="34" charset="0"/>
              </a:rPr>
              <a:t>The model only has one input token, so that path would be the only active </a:t>
            </a:r>
            <a:r>
              <a:rPr lang="en-US" sz="2400" dirty="0" smtClean="0">
                <a:solidFill>
                  <a:srgbClr val="222222"/>
                </a:solidFill>
                <a:latin typeface="Source Sans Pro" panose="020B0503030403020204" pitchFamily="34" charset="0"/>
              </a:rPr>
              <a:t>one</a:t>
            </a:r>
          </a:p>
          <a:p>
            <a:pPr marL="285750" indent="-285750">
              <a:spcBef>
                <a:spcPts val="600"/>
              </a:spcBef>
              <a:spcAft>
                <a:spcPts val="600"/>
              </a:spcAft>
              <a:buFont typeface="Arial" panose="020B0604020202020204" pitchFamily="34" charset="0"/>
              <a:buChar char="•"/>
            </a:pPr>
            <a:r>
              <a:rPr lang="en-US" sz="2400" dirty="0">
                <a:latin typeface="Source Sans Pro" panose="020B0503030403020204" pitchFamily="34" charset="0"/>
              </a:rPr>
              <a:t>The token is processed successively through all the layers, then a vector is produced along that </a:t>
            </a:r>
            <a:r>
              <a:rPr lang="en-US" sz="2400" dirty="0" smtClean="0">
                <a:latin typeface="Source Sans Pro" panose="020B0503030403020204" pitchFamily="34" charset="0"/>
              </a:rPr>
              <a:t>path</a:t>
            </a:r>
          </a:p>
          <a:p>
            <a:pPr marL="285750" indent="-285750">
              <a:spcBef>
                <a:spcPts val="600"/>
              </a:spcBef>
              <a:spcAft>
                <a:spcPts val="600"/>
              </a:spcAft>
              <a:buFont typeface="Arial" panose="020B0604020202020204" pitchFamily="34" charset="0"/>
              <a:buChar char="•"/>
            </a:pPr>
            <a:r>
              <a:rPr lang="en-US" sz="2400" dirty="0" smtClean="0">
                <a:latin typeface="Source Sans Pro" panose="020B0503030403020204" pitchFamily="34" charset="0"/>
              </a:rPr>
              <a:t>The vector can be stored against model vocabulary (50K words for GPT2)</a:t>
            </a:r>
          </a:p>
          <a:p>
            <a:pPr marL="285750" indent="-285750">
              <a:spcBef>
                <a:spcPts val="600"/>
              </a:spcBef>
              <a:spcAft>
                <a:spcPts val="600"/>
              </a:spcAft>
              <a:buFont typeface="Arial" panose="020B0604020202020204" pitchFamily="34" charset="0"/>
              <a:buChar char="•"/>
            </a:pPr>
            <a:r>
              <a:rPr lang="en-US" sz="2400" dirty="0" smtClean="0">
                <a:latin typeface="Source Sans Pro" panose="020B0503030403020204" pitchFamily="34" charset="0"/>
              </a:rPr>
              <a:t>In this case we selected the token with the highest probability, ‘the’.</a:t>
            </a:r>
          </a:p>
        </p:txBody>
      </p:sp>
    </p:spTree>
    <p:extLst>
      <p:ext uri="{BB962C8B-B14F-4D97-AF65-F5344CB8AC3E}">
        <p14:creationId xmlns:p14="http://schemas.microsoft.com/office/powerpoint/2010/main" val="22068837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3" y="0"/>
            <a:ext cx="2774429" cy="1693889"/>
          </a:xfrm>
        </p:spPr>
        <p:txBody>
          <a:bodyPr>
            <a:normAutofit fontScale="90000"/>
          </a:bodyPr>
          <a:lstStyle/>
          <a:p>
            <a:r>
              <a:rPr lang="en-US" dirty="0" smtClean="0"/>
              <a:t>GPT2 Architecture</a:t>
            </a:r>
            <a:endParaRPr lang="en-US" dirty="0"/>
          </a:p>
        </p:txBody>
      </p:sp>
      <p:sp>
        <p:nvSpPr>
          <p:cNvPr id="5" name="Rectangle 4"/>
          <p:cNvSpPr/>
          <p:nvPr/>
        </p:nvSpPr>
        <p:spPr>
          <a:xfrm>
            <a:off x="649572" y="3567660"/>
            <a:ext cx="10727961" cy="261610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dirty="0" smtClean="0">
                <a:solidFill>
                  <a:srgbClr val="222222"/>
                </a:solidFill>
                <a:latin typeface="Source Sans Pro" panose="020B0503030403020204" pitchFamily="34" charset="0"/>
              </a:rPr>
              <a:t>However, there is a catch!</a:t>
            </a:r>
          </a:p>
          <a:p>
            <a:pPr marL="285750" indent="-285750">
              <a:spcBef>
                <a:spcPts val="600"/>
              </a:spcBef>
              <a:spcAft>
                <a:spcPts val="600"/>
              </a:spcAft>
              <a:buFont typeface="Arial" panose="020B0604020202020204" pitchFamily="34" charset="0"/>
              <a:buChar char="•"/>
            </a:pPr>
            <a:r>
              <a:rPr lang="en-US" sz="2400" dirty="0" smtClean="0">
                <a:solidFill>
                  <a:srgbClr val="222222"/>
                </a:solidFill>
                <a:latin typeface="Source Sans Pro" panose="020B0503030403020204" pitchFamily="34" charset="0"/>
              </a:rPr>
              <a:t>If we keep on looking for the highest probability work, we might get stuck in a loop of repetitive words</a:t>
            </a:r>
          </a:p>
          <a:p>
            <a:pPr marL="285750" indent="-285750">
              <a:spcBef>
                <a:spcPts val="600"/>
              </a:spcBef>
              <a:spcAft>
                <a:spcPts val="600"/>
              </a:spcAft>
              <a:buFont typeface="Arial" panose="020B0604020202020204" pitchFamily="34" charset="0"/>
              <a:buChar char="•"/>
            </a:pPr>
            <a:r>
              <a:rPr lang="en-US" sz="2400" dirty="0">
                <a:latin typeface="Source Sans Pro" panose="020B0503030403020204" pitchFamily="34" charset="0"/>
              </a:rPr>
              <a:t>The same can happen here. GPT-2 has a parameter called top-k that we can use to have the model consider sampling words other than the top word (which is the case when top-k = 1)</a:t>
            </a:r>
            <a:endParaRPr lang="en-US" sz="2400" dirty="0" smtClean="0">
              <a:latin typeface="Source Sans Pro" panose="020B0503030403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491" y="0"/>
            <a:ext cx="6372742" cy="3193032"/>
          </a:xfrm>
          <a:prstGeom prst="rect">
            <a:avLst/>
          </a:prstGeom>
        </p:spPr>
      </p:pic>
    </p:spTree>
    <p:extLst>
      <p:ext uri="{BB962C8B-B14F-4D97-AF65-F5344CB8AC3E}">
        <p14:creationId xmlns:p14="http://schemas.microsoft.com/office/powerpoint/2010/main" val="4181600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643" y="0"/>
            <a:ext cx="2774429" cy="1693889"/>
          </a:xfrm>
        </p:spPr>
        <p:txBody>
          <a:bodyPr>
            <a:normAutofit fontScale="90000"/>
          </a:bodyPr>
          <a:lstStyle/>
          <a:p>
            <a:r>
              <a:rPr lang="en-US" dirty="0" smtClean="0"/>
              <a:t>GPT2 Architecture</a:t>
            </a:r>
            <a:endParaRPr lang="en-US" dirty="0"/>
          </a:p>
        </p:txBody>
      </p:sp>
      <p:sp>
        <p:nvSpPr>
          <p:cNvPr id="5" name="Rectangle 4"/>
          <p:cNvSpPr/>
          <p:nvPr/>
        </p:nvSpPr>
        <p:spPr>
          <a:xfrm>
            <a:off x="904405" y="5306519"/>
            <a:ext cx="10727961" cy="83099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dirty="0" smtClean="0">
                <a:solidFill>
                  <a:srgbClr val="222222"/>
                </a:solidFill>
                <a:latin typeface="Source Sans Pro" panose="020B0503030403020204" pitchFamily="34" charset="0"/>
              </a:rPr>
              <a:t>P</a:t>
            </a:r>
            <a:r>
              <a:rPr lang="en-US" sz="2400" dirty="0" smtClean="0">
                <a:solidFill>
                  <a:srgbClr val="222222"/>
                </a:solidFill>
                <a:latin typeface="Source Sans Pro" panose="020B0503030403020204" pitchFamily="34" charset="0"/>
              </a:rPr>
              <a:t>ositional encoding </a:t>
            </a:r>
            <a:r>
              <a:rPr lang="en-US" sz="2400" dirty="0">
                <a:solidFill>
                  <a:srgbClr val="222222"/>
                </a:solidFill>
                <a:latin typeface="Source Sans Pro" panose="020B0503030403020204" pitchFamily="34" charset="0"/>
              </a:rPr>
              <a:t>– a signal that indicates the order of the words in the sequence to the transformer blocks</a:t>
            </a:r>
            <a:endParaRPr lang="en-US" sz="2400" dirty="0" smtClean="0">
              <a:solidFill>
                <a:srgbClr val="222222"/>
              </a:solidFill>
              <a:latin typeface="Source Sans Pro" panose="020B0503030403020204" pitchFamily="34" charset="0"/>
            </a:endParaRPr>
          </a:p>
        </p:txBody>
      </p:sp>
      <p:pic>
        <p:nvPicPr>
          <p:cNvPr id="3" name="Picture 2"/>
          <p:cNvPicPr>
            <a:picLocks noChangeAspect="1"/>
          </p:cNvPicPr>
          <p:nvPr/>
        </p:nvPicPr>
        <p:blipFill>
          <a:blip r:embed="rId3"/>
          <a:stretch>
            <a:fillRect/>
          </a:stretch>
        </p:blipFill>
        <p:spPr>
          <a:xfrm>
            <a:off x="0" y="1897608"/>
            <a:ext cx="5372850" cy="3010320"/>
          </a:xfrm>
          <a:prstGeom prst="rect">
            <a:avLst/>
          </a:prstGeom>
        </p:spPr>
      </p:pic>
      <p:pic>
        <p:nvPicPr>
          <p:cNvPr id="6" name="Picture 5"/>
          <p:cNvPicPr>
            <a:picLocks noChangeAspect="1"/>
          </p:cNvPicPr>
          <p:nvPr/>
        </p:nvPicPr>
        <p:blipFill>
          <a:blip r:embed="rId4"/>
          <a:stretch>
            <a:fillRect/>
          </a:stretch>
        </p:blipFill>
        <p:spPr>
          <a:xfrm>
            <a:off x="6511222" y="1897608"/>
            <a:ext cx="5410955" cy="3067478"/>
          </a:xfrm>
          <a:prstGeom prst="rect">
            <a:avLst/>
          </a:prstGeom>
        </p:spPr>
      </p:pic>
      <p:sp>
        <p:nvSpPr>
          <p:cNvPr id="8" name="Plus 7"/>
          <p:cNvSpPr/>
          <p:nvPr/>
        </p:nvSpPr>
        <p:spPr>
          <a:xfrm>
            <a:off x="4943760" y="2683240"/>
            <a:ext cx="1324625" cy="113925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0902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62" y="125284"/>
            <a:ext cx="5009838" cy="1393274"/>
          </a:xfrm>
        </p:spPr>
        <p:txBody>
          <a:bodyPr/>
          <a:lstStyle/>
          <a:p>
            <a:r>
              <a:rPr lang="en-US" dirty="0" smtClean="0"/>
              <a:t>Putting all together</a:t>
            </a:r>
            <a:endParaRPr lang="en-US" dirty="0"/>
          </a:p>
        </p:txBody>
      </p:sp>
      <p:pic>
        <p:nvPicPr>
          <p:cNvPr id="3" name="Picture 2"/>
          <p:cNvPicPr>
            <a:picLocks noChangeAspect="1"/>
          </p:cNvPicPr>
          <p:nvPr/>
        </p:nvPicPr>
        <p:blipFill>
          <a:blip r:embed="rId3"/>
          <a:stretch>
            <a:fillRect/>
          </a:stretch>
        </p:blipFill>
        <p:spPr>
          <a:xfrm>
            <a:off x="2488367" y="1828800"/>
            <a:ext cx="9518754" cy="4498872"/>
          </a:xfrm>
          <a:prstGeom prst="rect">
            <a:avLst/>
          </a:prstGeom>
        </p:spPr>
      </p:pic>
    </p:spTree>
    <p:extLst>
      <p:ext uri="{BB962C8B-B14F-4D97-AF65-F5344CB8AC3E}">
        <p14:creationId xmlns:p14="http://schemas.microsoft.com/office/powerpoint/2010/main" val="22696305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 Architecture</a:t>
            </a:r>
            <a:endParaRPr lang="en-US" dirty="0"/>
          </a:p>
        </p:txBody>
      </p:sp>
      <p:pic>
        <p:nvPicPr>
          <p:cNvPr id="4" name="Picture 3"/>
          <p:cNvPicPr>
            <a:picLocks noChangeAspect="1"/>
          </p:cNvPicPr>
          <p:nvPr/>
        </p:nvPicPr>
        <p:blipFill>
          <a:blip r:embed="rId3"/>
          <a:stretch>
            <a:fillRect/>
          </a:stretch>
        </p:blipFill>
        <p:spPr>
          <a:xfrm>
            <a:off x="1799625" y="1442208"/>
            <a:ext cx="8592749" cy="5172797"/>
          </a:xfrm>
          <a:prstGeom prst="rect">
            <a:avLst/>
          </a:prstGeom>
        </p:spPr>
      </p:pic>
    </p:spTree>
    <p:extLst>
      <p:ext uri="{BB962C8B-B14F-4D97-AF65-F5344CB8AC3E}">
        <p14:creationId xmlns:p14="http://schemas.microsoft.com/office/powerpoint/2010/main" val="42320288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GPT Self attention</a:t>
            </a:r>
            <a:endParaRPr lang="en-US" dirty="0"/>
          </a:p>
        </p:txBody>
      </p:sp>
      <p:pic>
        <p:nvPicPr>
          <p:cNvPr id="3" name="Picture 2"/>
          <p:cNvPicPr>
            <a:picLocks noChangeAspect="1"/>
          </p:cNvPicPr>
          <p:nvPr/>
        </p:nvPicPr>
        <p:blipFill>
          <a:blip r:embed="rId3"/>
          <a:stretch>
            <a:fillRect/>
          </a:stretch>
        </p:blipFill>
        <p:spPr>
          <a:xfrm>
            <a:off x="531745" y="2251096"/>
            <a:ext cx="10822055" cy="2875540"/>
          </a:xfrm>
          <a:prstGeom prst="rect">
            <a:avLst/>
          </a:prstGeom>
        </p:spPr>
      </p:pic>
    </p:spTree>
    <p:extLst>
      <p:ext uri="{BB962C8B-B14F-4D97-AF65-F5344CB8AC3E}">
        <p14:creationId xmlns:p14="http://schemas.microsoft.com/office/powerpoint/2010/main" val="11071092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Masked</a:t>
            </a:r>
            <a:r>
              <a:rPr lang="en-US" dirty="0" smtClean="0"/>
              <a:t> </a:t>
            </a:r>
            <a:r>
              <a:rPr lang="en-US" dirty="0" smtClean="0"/>
              <a:t>Self attention</a:t>
            </a:r>
            <a:endParaRPr lang="en-US" dirty="0"/>
          </a:p>
        </p:txBody>
      </p:sp>
      <p:pic>
        <p:nvPicPr>
          <p:cNvPr id="4" name="Picture 3"/>
          <p:cNvPicPr>
            <a:picLocks noChangeAspect="1"/>
          </p:cNvPicPr>
          <p:nvPr/>
        </p:nvPicPr>
        <p:blipFill>
          <a:blip r:embed="rId3"/>
          <a:stretch>
            <a:fillRect/>
          </a:stretch>
        </p:blipFill>
        <p:spPr>
          <a:xfrm>
            <a:off x="2342626" y="2359868"/>
            <a:ext cx="7506748" cy="4163006"/>
          </a:xfrm>
          <a:prstGeom prst="rect">
            <a:avLst/>
          </a:prstGeom>
        </p:spPr>
      </p:pic>
    </p:spTree>
    <p:extLst>
      <p:ext uri="{BB962C8B-B14F-4D97-AF65-F5344CB8AC3E}">
        <p14:creationId xmlns:p14="http://schemas.microsoft.com/office/powerpoint/2010/main" val="38852404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Masked</a:t>
            </a:r>
            <a:r>
              <a:rPr lang="en-US" dirty="0" smtClean="0"/>
              <a:t> </a:t>
            </a:r>
            <a:r>
              <a:rPr lang="en-US" dirty="0" smtClean="0"/>
              <a:t>Self attention</a:t>
            </a:r>
            <a:endParaRPr lang="en-US" dirty="0"/>
          </a:p>
        </p:txBody>
      </p:sp>
      <p:pic>
        <p:nvPicPr>
          <p:cNvPr id="3" name="Picture 2"/>
          <p:cNvPicPr>
            <a:picLocks noChangeAspect="1"/>
          </p:cNvPicPr>
          <p:nvPr/>
        </p:nvPicPr>
        <p:blipFill>
          <a:blip r:embed="rId3"/>
          <a:stretch>
            <a:fillRect/>
          </a:stretch>
        </p:blipFill>
        <p:spPr>
          <a:xfrm>
            <a:off x="507934" y="1690688"/>
            <a:ext cx="11176131" cy="4497383"/>
          </a:xfrm>
          <a:prstGeom prst="rect">
            <a:avLst/>
          </a:prstGeom>
        </p:spPr>
      </p:pic>
    </p:spTree>
    <p:extLst>
      <p:ext uri="{BB962C8B-B14F-4D97-AF65-F5344CB8AC3E}">
        <p14:creationId xmlns:p14="http://schemas.microsoft.com/office/powerpoint/2010/main" val="89569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39775" y="243656"/>
            <a:ext cx="3307569" cy="1325563"/>
          </a:xfrm>
        </p:spPr>
        <p:txBody>
          <a:bodyPr/>
          <a:lstStyle/>
          <a:p>
            <a:r>
              <a:rPr lang="en-US" dirty="0" smtClean="0"/>
              <a:t>NLP tasks</a:t>
            </a:r>
            <a:endParaRPr lang="en-US" dirty="0"/>
          </a:p>
        </p:txBody>
      </p:sp>
      <p:sp>
        <p:nvSpPr>
          <p:cNvPr id="8" name="Text Placeholder 7"/>
          <p:cNvSpPr>
            <a:spLocks noGrp="1"/>
          </p:cNvSpPr>
          <p:nvPr>
            <p:ph type="body" idx="1"/>
          </p:nvPr>
        </p:nvSpPr>
        <p:spPr/>
        <p:txBody>
          <a:bodyPr/>
          <a:lstStyle/>
          <a:p>
            <a:r>
              <a:rPr lang="en-US" dirty="0" smtClean="0"/>
              <a:t>Seq2Seq tasks</a:t>
            </a:r>
            <a:endParaRPr lang="en-US" dirty="0"/>
          </a:p>
        </p:txBody>
      </p:sp>
      <p:sp>
        <p:nvSpPr>
          <p:cNvPr id="9" name="Content Placeholder 8"/>
          <p:cNvSpPr>
            <a:spLocks noGrp="1"/>
          </p:cNvSpPr>
          <p:nvPr>
            <p:ph sz="half" idx="2"/>
          </p:nvPr>
        </p:nvSpPr>
        <p:spPr>
          <a:xfrm>
            <a:off x="839788" y="2505075"/>
            <a:ext cx="3369605" cy="3684588"/>
          </a:xfrm>
        </p:spPr>
        <p:txBody>
          <a:bodyPr/>
          <a:lstStyle/>
          <a:p>
            <a:r>
              <a:rPr lang="en-US" dirty="0" smtClean="0"/>
              <a:t>Text </a:t>
            </a:r>
            <a:r>
              <a:rPr lang="en-US" dirty="0" smtClean="0">
                <a:sym typeface="Wingdings" panose="05000000000000000000" pitchFamily="2" charset="2"/>
              </a:rPr>
              <a:t> Text</a:t>
            </a:r>
            <a:endParaRPr lang="en-US" dirty="0"/>
          </a:p>
        </p:txBody>
      </p:sp>
      <p:sp>
        <p:nvSpPr>
          <p:cNvPr id="19" name="Rectangle 18"/>
          <p:cNvSpPr/>
          <p:nvPr/>
        </p:nvSpPr>
        <p:spPr>
          <a:xfrm>
            <a:off x="5026702" y="440368"/>
            <a:ext cx="6955436" cy="281815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9399" y="1372506"/>
            <a:ext cx="2851072" cy="14703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smtClean="0"/>
              <a:t>I bought a sweet persimmon in the store</a:t>
            </a:r>
            <a:endParaRPr lang="en-US" sz="2400" dirty="0"/>
          </a:p>
        </p:txBody>
      </p:sp>
      <p:sp>
        <p:nvSpPr>
          <p:cNvPr id="15" name="Rectangle 14"/>
          <p:cNvSpPr/>
          <p:nvPr/>
        </p:nvSpPr>
        <p:spPr>
          <a:xfrm>
            <a:off x="9651652" y="1372506"/>
            <a:ext cx="2070656" cy="13638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err="1" smtClean="0"/>
              <a:t>Ich</a:t>
            </a:r>
            <a:r>
              <a:rPr lang="en-US" sz="2400" dirty="0" smtClean="0"/>
              <a:t> </a:t>
            </a:r>
            <a:r>
              <a:rPr lang="en-US" sz="2400" dirty="0" err="1"/>
              <a:t>k</a:t>
            </a:r>
            <a:r>
              <a:rPr lang="en-US" sz="2400" dirty="0" err="1" smtClean="0"/>
              <a:t>aufte</a:t>
            </a:r>
            <a:r>
              <a:rPr lang="en-US" sz="2400" dirty="0" smtClean="0"/>
              <a:t> </a:t>
            </a:r>
            <a:r>
              <a:rPr lang="en-US" sz="2400" dirty="0" err="1"/>
              <a:t>e</a:t>
            </a:r>
            <a:r>
              <a:rPr lang="en-US" sz="2400" dirty="0" err="1" smtClean="0"/>
              <a:t>ine</a:t>
            </a:r>
            <a:r>
              <a:rPr lang="en-US" sz="2400" dirty="0" smtClean="0"/>
              <a:t> </a:t>
            </a:r>
            <a:r>
              <a:rPr lang="en-US" sz="2400" dirty="0" err="1"/>
              <a:t>s</a:t>
            </a:r>
            <a:r>
              <a:rPr lang="en-US" sz="2400" dirty="0" err="1" smtClean="0"/>
              <a:t>ube</a:t>
            </a:r>
            <a:r>
              <a:rPr lang="en-US" sz="2400" dirty="0" smtClean="0"/>
              <a:t> </a:t>
            </a:r>
            <a:r>
              <a:rPr lang="en-US" sz="2400" dirty="0" err="1" smtClean="0"/>
              <a:t>persimone</a:t>
            </a:r>
            <a:r>
              <a:rPr lang="en-US" sz="2400" dirty="0" smtClean="0"/>
              <a:t> </a:t>
            </a:r>
            <a:r>
              <a:rPr lang="en-US" sz="2400" dirty="0" err="1" smtClean="0"/>
              <a:t>im</a:t>
            </a:r>
            <a:r>
              <a:rPr lang="en-US" sz="2400" dirty="0" smtClean="0"/>
              <a:t> laden</a:t>
            </a:r>
            <a:endParaRPr lang="en-US" sz="2400" dirty="0"/>
          </a:p>
        </p:txBody>
      </p:sp>
      <p:cxnSp>
        <p:nvCxnSpPr>
          <p:cNvPr id="18" name="Straight Arrow Connector 17"/>
          <p:cNvCxnSpPr/>
          <p:nvPr/>
        </p:nvCxnSpPr>
        <p:spPr>
          <a:xfrm>
            <a:off x="8274029" y="2151136"/>
            <a:ext cx="11754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6"/>
          <p:cNvSpPr txBox="1">
            <a:spLocks/>
          </p:cNvSpPr>
          <p:nvPr/>
        </p:nvSpPr>
        <p:spPr>
          <a:xfrm>
            <a:off x="5074524" y="361766"/>
            <a:ext cx="4454801" cy="9217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Machine Translation</a:t>
            </a:r>
            <a:endParaRPr lang="en-US" dirty="0"/>
          </a:p>
        </p:txBody>
      </p:sp>
      <p:sp>
        <p:nvSpPr>
          <p:cNvPr id="21" name="Rectangle 20"/>
          <p:cNvSpPr/>
          <p:nvPr/>
        </p:nvSpPr>
        <p:spPr>
          <a:xfrm>
            <a:off x="5026702" y="3730571"/>
            <a:ext cx="6955436" cy="295504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651652" y="4662708"/>
            <a:ext cx="2070656" cy="92082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 magician uses magic to make a rabbit disappear</a:t>
            </a:r>
            <a:endParaRPr lang="en-US" sz="2000" dirty="0"/>
          </a:p>
        </p:txBody>
      </p:sp>
      <p:cxnSp>
        <p:nvCxnSpPr>
          <p:cNvPr id="24" name="Straight Arrow Connector 23"/>
          <p:cNvCxnSpPr/>
          <p:nvPr/>
        </p:nvCxnSpPr>
        <p:spPr>
          <a:xfrm>
            <a:off x="8274029" y="5126545"/>
            <a:ext cx="12108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itle 6"/>
          <p:cNvSpPr txBox="1">
            <a:spLocks/>
          </p:cNvSpPr>
          <p:nvPr/>
        </p:nvSpPr>
        <p:spPr>
          <a:xfrm>
            <a:off x="5196851" y="3774995"/>
            <a:ext cx="5193543" cy="6805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Text summarization</a:t>
            </a:r>
            <a:endParaRPr lang="en-US" dirty="0"/>
          </a:p>
        </p:txBody>
      </p:sp>
      <p:sp>
        <p:nvSpPr>
          <p:cNvPr id="16" name="Rectangle 15"/>
          <p:cNvSpPr/>
          <p:nvPr/>
        </p:nvSpPr>
        <p:spPr>
          <a:xfrm>
            <a:off x="5291666" y="4543700"/>
            <a:ext cx="2851072" cy="14703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The ancient magician chanted the mystical words, and the rabbit vanished into thin air</a:t>
            </a:r>
            <a:endParaRPr lang="en-US" sz="2400" dirty="0"/>
          </a:p>
        </p:txBody>
      </p:sp>
    </p:spTree>
    <p:extLst>
      <p:ext uri="{BB962C8B-B14F-4D97-AF65-F5344CB8AC3E}">
        <p14:creationId xmlns:p14="http://schemas.microsoft.com/office/powerpoint/2010/main" val="6736313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Masked</a:t>
            </a:r>
            <a:r>
              <a:rPr lang="en-US" dirty="0" smtClean="0"/>
              <a:t> </a:t>
            </a:r>
            <a:r>
              <a:rPr lang="en-US" dirty="0" smtClean="0"/>
              <a:t>Self attention</a:t>
            </a:r>
            <a:endParaRPr lang="en-US" dirty="0"/>
          </a:p>
        </p:txBody>
      </p:sp>
      <p:pic>
        <p:nvPicPr>
          <p:cNvPr id="4" name="Picture 3"/>
          <p:cNvPicPr>
            <a:picLocks noChangeAspect="1"/>
          </p:cNvPicPr>
          <p:nvPr/>
        </p:nvPicPr>
        <p:blipFill>
          <a:blip r:embed="rId3"/>
          <a:stretch>
            <a:fillRect/>
          </a:stretch>
        </p:blipFill>
        <p:spPr>
          <a:xfrm>
            <a:off x="244454" y="1843598"/>
            <a:ext cx="11703091" cy="3234587"/>
          </a:xfrm>
          <a:prstGeom prst="rect">
            <a:avLst/>
          </a:prstGeom>
        </p:spPr>
      </p:pic>
    </p:spTree>
    <p:extLst>
      <p:ext uri="{BB962C8B-B14F-4D97-AF65-F5344CB8AC3E}">
        <p14:creationId xmlns:p14="http://schemas.microsoft.com/office/powerpoint/2010/main" val="9220849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Masked</a:t>
            </a:r>
            <a:r>
              <a:rPr lang="en-US" dirty="0" smtClean="0"/>
              <a:t> </a:t>
            </a:r>
            <a:r>
              <a:rPr lang="en-US" dirty="0" smtClean="0"/>
              <a:t>Self attention</a:t>
            </a:r>
            <a:endParaRPr lang="en-US" dirty="0"/>
          </a:p>
        </p:txBody>
      </p:sp>
      <p:pic>
        <p:nvPicPr>
          <p:cNvPr id="3" name="Picture 2"/>
          <p:cNvPicPr>
            <a:picLocks noChangeAspect="1"/>
          </p:cNvPicPr>
          <p:nvPr/>
        </p:nvPicPr>
        <p:blipFill>
          <a:blip r:embed="rId3"/>
          <a:stretch>
            <a:fillRect/>
          </a:stretch>
        </p:blipFill>
        <p:spPr>
          <a:xfrm>
            <a:off x="838200" y="1998712"/>
            <a:ext cx="10559544" cy="3210102"/>
          </a:xfrm>
          <a:prstGeom prst="rect">
            <a:avLst/>
          </a:prstGeom>
        </p:spPr>
      </p:pic>
    </p:spTree>
    <p:extLst>
      <p:ext uri="{BB962C8B-B14F-4D97-AF65-F5344CB8AC3E}">
        <p14:creationId xmlns:p14="http://schemas.microsoft.com/office/powerpoint/2010/main" val="29454884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2597369"/>
          </a:xfrm>
        </p:spPr>
        <p:txBody>
          <a:bodyPr vert="horz" lIns="91440" tIns="45720" rIns="91440" bIns="45720" rtlCol="0" anchor="b">
            <a:normAutofit/>
          </a:bodyPr>
          <a:lstStyle/>
          <a:p>
            <a:pPr algn="ctr"/>
            <a:r>
              <a:rPr lang="en-US" sz="9600" dirty="0" smtClean="0">
                <a:solidFill>
                  <a:srgbClr val="FFFFFF"/>
                </a:solidFill>
                <a:latin typeface="Consolas"/>
                <a:ea typeface="Calibri Light"/>
                <a:cs typeface="Calibri Light"/>
              </a:rPr>
              <a:t>GPT 3</a:t>
            </a:r>
            <a:endParaRPr lang="en-US" sz="9600" dirty="0">
              <a:solidFill>
                <a:srgbClr val="FFFFFF"/>
              </a:solidFill>
              <a:latin typeface="Consolas"/>
              <a:ea typeface="Calibri Light"/>
              <a:cs typeface="Calibri Light"/>
            </a:endParaRPr>
          </a:p>
        </p:txBody>
      </p:sp>
    </p:spTree>
    <p:extLst>
      <p:ext uri="{BB962C8B-B14F-4D97-AF65-F5344CB8AC3E}">
        <p14:creationId xmlns:p14="http://schemas.microsoft.com/office/powerpoint/2010/main" val="2586298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GPT 3</a:t>
            </a:r>
            <a:endParaRPr lang="en-US" dirty="0"/>
          </a:p>
        </p:txBody>
      </p:sp>
      <p:sp>
        <p:nvSpPr>
          <p:cNvPr id="5" name="Rectangle 4"/>
          <p:cNvSpPr/>
          <p:nvPr/>
        </p:nvSpPr>
        <p:spPr>
          <a:xfrm>
            <a:off x="168728" y="1583871"/>
            <a:ext cx="5807529" cy="4832092"/>
          </a:xfrm>
          <a:prstGeom prst="rect">
            <a:avLst/>
          </a:prstGeom>
        </p:spPr>
        <p:txBody>
          <a:bodyPr wrap="square">
            <a:spAutoFit/>
          </a:bodyPr>
          <a:lstStyle/>
          <a:p>
            <a:r>
              <a:rPr lang="en-US" sz="2800" dirty="0">
                <a:latin typeface="Source Sans Pro" panose="020B0503030403020204" pitchFamily="34" charset="0"/>
              </a:rPr>
              <a:t>GPT-3, or the third-generation Generative Pre-trained Transformer, is a neural network machine learning model trained using internet data to generate any type of text. </a:t>
            </a:r>
            <a:endParaRPr lang="en-US" sz="2800" dirty="0" smtClean="0">
              <a:latin typeface="Source Sans Pro" panose="020B0503030403020204" pitchFamily="34" charset="0"/>
            </a:endParaRPr>
          </a:p>
          <a:p>
            <a:pPr marL="457200" indent="-457200">
              <a:buFont typeface="Wingdings" panose="05000000000000000000" pitchFamily="2" charset="2"/>
              <a:buChar char="Ø"/>
            </a:pPr>
            <a:endParaRPr lang="en-US" sz="2800" dirty="0">
              <a:latin typeface="Source Sans Pro" panose="020B0503030403020204" pitchFamily="34" charset="0"/>
            </a:endParaRPr>
          </a:p>
          <a:p>
            <a:pPr marL="457200" indent="-457200">
              <a:buFont typeface="Wingdings" panose="05000000000000000000" pitchFamily="2" charset="2"/>
              <a:buChar char="Ø"/>
            </a:pPr>
            <a:r>
              <a:rPr lang="en-US" sz="2800" dirty="0" smtClean="0">
                <a:latin typeface="Source Sans Pro" panose="020B0503030403020204" pitchFamily="34" charset="0"/>
              </a:rPr>
              <a:t>Developed </a:t>
            </a:r>
            <a:r>
              <a:rPr lang="en-US" sz="2800" dirty="0">
                <a:latin typeface="Source Sans Pro" panose="020B0503030403020204" pitchFamily="34" charset="0"/>
              </a:rPr>
              <a:t>by </a:t>
            </a:r>
            <a:r>
              <a:rPr lang="en-US" sz="2800" dirty="0" err="1">
                <a:latin typeface="Source Sans Pro" panose="020B0503030403020204" pitchFamily="34" charset="0"/>
              </a:rPr>
              <a:t>OpenAI</a:t>
            </a:r>
            <a:r>
              <a:rPr lang="en-US" sz="2800" dirty="0">
                <a:latin typeface="Source Sans Pro" panose="020B0503030403020204" pitchFamily="34" charset="0"/>
              </a:rPr>
              <a:t>, it requires a small amount of input text to generate large volumes of relevant and sophisticated machine-generated text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79814"/>
            <a:ext cx="6096000" cy="3773937"/>
          </a:xfrm>
          <a:prstGeom prst="rect">
            <a:avLst/>
          </a:prstGeom>
        </p:spPr>
      </p:pic>
    </p:spTree>
    <p:extLst>
      <p:ext uri="{BB962C8B-B14F-4D97-AF65-F5344CB8AC3E}">
        <p14:creationId xmlns:p14="http://schemas.microsoft.com/office/powerpoint/2010/main" val="40186870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GPT 3 architecture</a:t>
            </a:r>
            <a:endParaRPr lang="en-US" dirty="0"/>
          </a:p>
        </p:txBody>
      </p:sp>
      <p:pic>
        <p:nvPicPr>
          <p:cNvPr id="4" name="Picture 3"/>
          <p:cNvPicPr>
            <a:picLocks noChangeAspect="1"/>
          </p:cNvPicPr>
          <p:nvPr/>
        </p:nvPicPr>
        <p:blipFill>
          <a:blip r:embed="rId2"/>
          <a:stretch>
            <a:fillRect/>
          </a:stretch>
        </p:blipFill>
        <p:spPr>
          <a:xfrm>
            <a:off x="308079" y="1827238"/>
            <a:ext cx="11575842" cy="3871433"/>
          </a:xfrm>
          <a:prstGeom prst="rect">
            <a:avLst/>
          </a:prstGeom>
        </p:spPr>
      </p:pic>
    </p:spTree>
    <p:extLst>
      <p:ext uri="{BB962C8B-B14F-4D97-AF65-F5344CB8AC3E}">
        <p14:creationId xmlns:p14="http://schemas.microsoft.com/office/powerpoint/2010/main" val="8525834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1442810"/>
            <a:ext cx="2803071" cy="2557690"/>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dirty="0" smtClean="0"/>
              <a:t>GPT 3 Trainable Parameters</a:t>
            </a:r>
            <a:endParaRPr lang="en-US" dirty="0"/>
          </a:p>
        </p:txBody>
      </p:sp>
      <p:pic>
        <p:nvPicPr>
          <p:cNvPr id="1026" name="Picture 2" descr="OpenAI GP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357" y="756558"/>
            <a:ext cx="8896350" cy="563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662557" y="930729"/>
            <a:ext cx="849086" cy="369332"/>
          </a:xfrm>
          <a:prstGeom prst="rect">
            <a:avLst/>
          </a:prstGeom>
          <a:noFill/>
        </p:spPr>
        <p:txBody>
          <a:bodyPr wrap="square" rtlCol="0">
            <a:spAutoFit/>
          </a:bodyPr>
          <a:lstStyle/>
          <a:p>
            <a:r>
              <a:rPr lang="en-US" dirty="0" smtClean="0"/>
              <a:t>175 B</a:t>
            </a:r>
            <a:endParaRPr lang="en-US" dirty="0"/>
          </a:p>
        </p:txBody>
      </p:sp>
      <p:sp>
        <p:nvSpPr>
          <p:cNvPr id="6" name="TextBox 5"/>
          <p:cNvSpPr txBox="1"/>
          <p:nvPr/>
        </p:nvSpPr>
        <p:spPr>
          <a:xfrm>
            <a:off x="9813471" y="5050972"/>
            <a:ext cx="849086" cy="369332"/>
          </a:xfrm>
          <a:prstGeom prst="rect">
            <a:avLst/>
          </a:prstGeom>
          <a:noFill/>
        </p:spPr>
        <p:txBody>
          <a:bodyPr wrap="square" rtlCol="0">
            <a:spAutoFit/>
          </a:bodyPr>
          <a:lstStyle/>
          <a:p>
            <a:r>
              <a:rPr lang="en-US" dirty="0" smtClean="0"/>
              <a:t>17 B</a:t>
            </a:r>
            <a:endParaRPr lang="en-US" dirty="0"/>
          </a:p>
        </p:txBody>
      </p:sp>
      <p:sp>
        <p:nvSpPr>
          <p:cNvPr id="8" name="TextBox 7"/>
          <p:cNvSpPr txBox="1"/>
          <p:nvPr/>
        </p:nvSpPr>
        <p:spPr>
          <a:xfrm>
            <a:off x="8790214" y="5246133"/>
            <a:ext cx="849086" cy="369332"/>
          </a:xfrm>
          <a:prstGeom prst="rect">
            <a:avLst/>
          </a:prstGeom>
          <a:noFill/>
        </p:spPr>
        <p:txBody>
          <a:bodyPr wrap="square" rtlCol="0">
            <a:spAutoFit/>
          </a:bodyPr>
          <a:lstStyle/>
          <a:p>
            <a:r>
              <a:rPr lang="en-US" dirty="0" smtClean="0"/>
              <a:t>11 B</a:t>
            </a:r>
            <a:endParaRPr lang="en-US" dirty="0"/>
          </a:p>
        </p:txBody>
      </p:sp>
      <p:sp>
        <p:nvSpPr>
          <p:cNvPr id="9" name="TextBox 8"/>
          <p:cNvSpPr txBox="1"/>
          <p:nvPr/>
        </p:nvSpPr>
        <p:spPr>
          <a:xfrm>
            <a:off x="7937046" y="5484837"/>
            <a:ext cx="849086" cy="369332"/>
          </a:xfrm>
          <a:prstGeom prst="rect">
            <a:avLst/>
          </a:prstGeom>
          <a:noFill/>
        </p:spPr>
        <p:txBody>
          <a:bodyPr wrap="square" rtlCol="0">
            <a:spAutoFit/>
          </a:bodyPr>
          <a:lstStyle/>
          <a:p>
            <a:r>
              <a:rPr lang="en-US" dirty="0" smtClean="0"/>
              <a:t>2.6 B</a:t>
            </a:r>
            <a:endParaRPr lang="en-US" dirty="0"/>
          </a:p>
        </p:txBody>
      </p:sp>
      <p:sp>
        <p:nvSpPr>
          <p:cNvPr id="10" name="TextBox 9"/>
          <p:cNvSpPr txBox="1"/>
          <p:nvPr/>
        </p:nvSpPr>
        <p:spPr>
          <a:xfrm>
            <a:off x="6913789" y="5463065"/>
            <a:ext cx="849086" cy="369332"/>
          </a:xfrm>
          <a:prstGeom prst="rect">
            <a:avLst/>
          </a:prstGeom>
          <a:noFill/>
        </p:spPr>
        <p:txBody>
          <a:bodyPr wrap="square" rtlCol="0">
            <a:spAutoFit/>
          </a:bodyPr>
          <a:lstStyle/>
          <a:p>
            <a:r>
              <a:rPr lang="en-US" dirty="0" smtClean="0"/>
              <a:t>1.55 B</a:t>
            </a:r>
            <a:endParaRPr lang="en-US" dirty="0"/>
          </a:p>
        </p:txBody>
      </p:sp>
      <p:sp>
        <p:nvSpPr>
          <p:cNvPr id="11" name="TextBox 10"/>
          <p:cNvSpPr txBox="1"/>
          <p:nvPr/>
        </p:nvSpPr>
        <p:spPr>
          <a:xfrm>
            <a:off x="6043611" y="5484837"/>
            <a:ext cx="849086" cy="369332"/>
          </a:xfrm>
          <a:prstGeom prst="rect">
            <a:avLst/>
          </a:prstGeom>
          <a:noFill/>
        </p:spPr>
        <p:txBody>
          <a:bodyPr wrap="square" rtlCol="0">
            <a:spAutoFit/>
          </a:bodyPr>
          <a:lstStyle/>
          <a:p>
            <a:r>
              <a:rPr lang="en-US" dirty="0" smtClean="0"/>
              <a:t>0.34 B</a:t>
            </a:r>
            <a:endParaRPr lang="en-US" dirty="0"/>
          </a:p>
        </p:txBody>
      </p:sp>
      <p:sp>
        <p:nvSpPr>
          <p:cNvPr id="12" name="TextBox 11"/>
          <p:cNvSpPr txBox="1"/>
          <p:nvPr/>
        </p:nvSpPr>
        <p:spPr>
          <a:xfrm>
            <a:off x="5037364" y="5609240"/>
            <a:ext cx="849086" cy="369332"/>
          </a:xfrm>
          <a:prstGeom prst="rect">
            <a:avLst/>
          </a:prstGeom>
          <a:noFill/>
        </p:spPr>
        <p:txBody>
          <a:bodyPr wrap="square" rtlCol="0">
            <a:spAutoFit/>
          </a:bodyPr>
          <a:lstStyle/>
          <a:p>
            <a:r>
              <a:rPr lang="en-US" dirty="0" smtClean="0"/>
              <a:t>0.25 B</a:t>
            </a:r>
            <a:endParaRPr lang="en-US" dirty="0"/>
          </a:p>
        </p:txBody>
      </p:sp>
      <p:sp>
        <p:nvSpPr>
          <p:cNvPr id="13" name="TextBox 12"/>
          <p:cNvSpPr txBox="1"/>
          <p:nvPr/>
        </p:nvSpPr>
        <p:spPr>
          <a:xfrm>
            <a:off x="4101193" y="5657835"/>
            <a:ext cx="849086" cy="369332"/>
          </a:xfrm>
          <a:prstGeom prst="rect">
            <a:avLst/>
          </a:prstGeom>
          <a:noFill/>
        </p:spPr>
        <p:txBody>
          <a:bodyPr wrap="square" rtlCol="0">
            <a:spAutoFit/>
          </a:bodyPr>
          <a:lstStyle/>
          <a:p>
            <a:r>
              <a:rPr lang="en-US" dirty="0" smtClean="0"/>
              <a:t>0.11 B</a:t>
            </a:r>
            <a:endParaRPr lang="en-US" dirty="0"/>
          </a:p>
        </p:txBody>
      </p:sp>
    </p:spTree>
    <p:extLst>
      <p:ext uri="{BB962C8B-B14F-4D97-AF65-F5344CB8AC3E}">
        <p14:creationId xmlns:p14="http://schemas.microsoft.com/office/powerpoint/2010/main" val="18073747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1442810"/>
            <a:ext cx="3213002" cy="2720976"/>
          </a:xfr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r>
              <a:rPr lang="en-US" dirty="0" smtClean="0"/>
              <a:t>GPT 3 performance</a:t>
            </a:r>
            <a:endParaRPr lang="en-US" dirty="0"/>
          </a:p>
        </p:txBody>
      </p:sp>
      <p:pic>
        <p:nvPicPr>
          <p:cNvPr id="4" name="Picture 3"/>
          <p:cNvPicPr>
            <a:picLocks noChangeAspect="1"/>
          </p:cNvPicPr>
          <p:nvPr/>
        </p:nvPicPr>
        <p:blipFill>
          <a:blip r:embed="rId2"/>
          <a:stretch>
            <a:fillRect/>
          </a:stretch>
        </p:blipFill>
        <p:spPr>
          <a:xfrm>
            <a:off x="3985888" y="984455"/>
            <a:ext cx="8009546" cy="4290828"/>
          </a:xfrm>
          <a:prstGeom prst="rect">
            <a:avLst/>
          </a:prstGeom>
        </p:spPr>
      </p:pic>
    </p:spTree>
    <p:extLst>
      <p:ext uri="{BB962C8B-B14F-4D97-AF65-F5344CB8AC3E}">
        <p14:creationId xmlns:p14="http://schemas.microsoft.com/office/powerpoint/2010/main" val="9664889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90147"/>
          </a:xfrm>
        </p:spPr>
        <p:style>
          <a:lnRef idx="2">
            <a:schemeClr val="dk1"/>
          </a:lnRef>
          <a:fillRef idx="1">
            <a:schemeClr val="lt1"/>
          </a:fillRef>
          <a:effectRef idx="0">
            <a:schemeClr val="dk1"/>
          </a:effectRef>
          <a:fontRef idx="minor">
            <a:schemeClr val="dk1"/>
          </a:fontRef>
        </p:style>
        <p:txBody>
          <a:bodyPr>
            <a:normAutofit/>
          </a:bodyPr>
          <a:lstStyle/>
          <a:p>
            <a:r>
              <a:rPr lang="en-US" dirty="0" smtClean="0"/>
              <a:t>GPT 3 models</a:t>
            </a:r>
            <a:endParaRPr lang="en-US" dirty="0"/>
          </a:p>
        </p:txBody>
      </p:sp>
      <p:graphicFrame>
        <p:nvGraphicFramePr>
          <p:cNvPr id="3" name="Diagram 2"/>
          <p:cNvGraphicFramePr/>
          <p:nvPr>
            <p:extLst>
              <p:ext uri="{D42A27DB-BD31-4B8C-83A1-F6EECF244321}">
                <p14:modId xmlns:p14="http://schemas.microsoft.com/office/powerpoint/2010/main" val="1256450718"/>
              </p:ext>
            </p:extLst>
          </p:nvPr>
        </p:nvGraphicFramePr>
        <p:xfrm>
          <a:off x="1195614" y="495073"/>
          <a:ext cx="9800771" cy="5632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6886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325563"/>
          </a:xfrm>
        </p:spPr>
        <p:txBody>
          <a:bodyPr>
            <a:normAutofit/>
          </a:bodyPr>
          <a:lstStyle/>
          <a:p>
            <a:r>
              <a:rPr lang="en-US" dirty="0" err="1" smtClean="0"/>
              <a:t>InstructGPT</a:t>
            </a:r>
            <a:endParaRPr lang="en-US" dirty="0"/>
          </a:p>
        </p:txBody>
      </p:sp>
      <p:pic>
        <p:nvPicPr>
          <p:cNvPr id="4" name="Picture 3"/>
          <p:cNvPicPr>
            <a:picLocks noChangeAspect="1"/>
          </p:cNvPicPr>
          <p:nvPr/>
        </p:nvPicPr>
        <p:blipFill>
          <a:blip r:embed="rId2"/>
          <a:stretch>
            <a:fillRect/>
          </a:stretch>
        </p:blipFill>
        <p:spPr>
          <a:xfrm>
            <a:off x="190475" y="1350922"/>
            <a:ext cx="8191551" cy="4868288"/>
          </a:xfrm>
          <a:prstGeom prst="rect">
            <a:avLst/>
          </a:prstGeom>
          <a:ln w="38100">
            <a:solidFill>
              <a:schemeClr val="tx1"/>
            </a:solidFill>
          </a:ln>
        </p:spPr>
      </p:pic>
      <p:sp>
        <p:nvSpPr>
          <p:cNvPr id="5" name="TextBox 4"/>
          <p:cNvSpPr txBox="1"/>
          <p:nvPr/>
        </p:nvSpPr>
        <p:spPr>
          <a:xfrm>
            <a:off x="8572500" y="1325563"/>
            <a:ext cx="3619500" cy="4893647"/>
          </a:xfrm>
          <a:prstGeom prst="rect">
            <a:avLst/>
          </a:prstGeom>
          <a:noFill/>
        </p:spPr>
        <p:txBody>
          <a:bodyPr wrap="square" rtlCol="0">
            <a:spAutoFit/>
          </a:bodyPr>
          <a:lstStyle/>
          <a:p>
            <a:pPr marL="342900" indent="-342900">
              <a:buFont typeface="+mj-lt"/>
              <a:buAutoNum type="arabicPeriod"/>
            </a:pPr>
            <a:r>
              <a:rPr lang="en-US" sz="2400" dirty="0" smtClean="0">
                <a:latin typeface="Source Sans Pro" panose="020B0503030403020204" pitchFamily="34" charset="0"/>
              </a:rPr>
              <a:t>Fine-tuning using dataset of human labeler demonstrations of the desired model behavior</a:t>
            </a:r>
          </a:p>
          <a:p>
            <a:pPr marL="342900" indent="-342900">
              <a:buFont typeface="+mj-lt"/>
              <a:buAutoNum type="arabicPeriod"/>
            </a:pPr>
            <a:r>
              <a:rPr lang="en-US" sz="2400" dirty="0" smtClean="0">
                <a:latin typeface="Source Sans Pro" panose="020B0503030403020204" pitchFamily="34" charset="0"/>
              </a:rPr>
              <a:t>Applied Reinforcement Learning Human Feedback (RLHF) to align language models with user intent on a wide range of tasks by fine-tuning with human feedback</a:t>
            </a:r>
            <a:endParaRPr lang="en-US" sz="2400" dirty="0">
              <a:latin typeface="Source Sans Pro" panose="020B0503030403020204" pitchFamily="34" charset="0"/>
            </a:endParaRPr>
          </a:p>
        </p:txBody>
      </p:sp>
    </p:spTree>
    <p:extLst>
      <p:ext uri="{BB962C8B-B14F-4D97-AF65-F5344CB8AC3E}">
        <p14:creationId xmlns:p14="http://schemas.microsoft.com/office/powerpoint/2010/main" val="14017524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325563"/>
          </a:xfrm>
        </p:spPr>
        <p:txBody>
          <a:bodyPr>
            <a:normAutofit/>
          </a:bodyPr>
          <a:lstStyle/>
          <a:p>
            <a:r>
              <a:rPr lang="en-US" dirty="0" err="1" smtClean="0"/>
              <a:t>InstructGPT</a:t>
            </a:r>
            <a:endParaRPr lang="en-US" dirty="0"/>
          </a:p>
        </p:txBody>
      </p:sp>
      <p:pic>
        <p:nvPicPr>
          <p:cNvPr id="4" name="Picture 3"/>
          <p:cNvPicPr>
            <a:picLocks noChangeAspect="1"/>
          </p:cNvPicPr>
          <p:nvPr/>
        </p:nvPicPr>
        <p:blipFill rotWithShape="1">
          <a:blip r:embed="rId2"/>
          <a:srcRect t="19295" r="69634"/>
          <a:stretch/>
        </p:blipFill>
        <p:spPr>
          <a:xfrm>
            <a:off x="312940" y="1551214"/>
            <a:ext cx="2487411" cy="4247471"/>
          </a:xfrm>
          <a:prstGeom prst="rect">
            <a:avLst/>
          </a:prstGeom>
          <a:ln w="38100">
            <a:solidFill>
              <a:schemeClr val="tx1"/>
            </a:solidFill>
          </a:ln>
        </p:spPr>
      </p:pic>
      <p:sp>
        <p:nvSpPr>
          <p:cNvPr id="5" name="TextBox 4"/>
          <p:cNvSpPr txBox="1"/>
          <p:nvPr/>
        </p:nvSpPr>
        <p:spPr>
          <a:xfrm>
            <a:off x="3358220" y="1563787"/>
            <a:ext cx="5410223" cy="1569660"/>
          </a:xfrm>
          <a:prstGeom prst="rect">
            <a:avLst/>
          </a:prstGeom>
          <a:noFill/>
        </p:spPr>
        <p:txBody>
          <a:bodyPr wrap="square" rtlCol="0">
            <a:spAutoFit/>
          </a:bodyPr>
          <a:lstStyle/>
          <a:p>
            <a:r>
              <a:rPr lang="en-US" sz="2400" b="1" dirty="0" smtClean="0">
                <a:latin typeface="Source Sans Pro" panose="020B0503030403020204" pitchFamily="34" charset="0"/>
              </a:rPr>
              <a:t>Supervised fine-tuning</a:t>
            </a:r>
            <a:r>
              <a:rPr lang="en-US" sz="2400" dirty="0" smtClean="0">
                <a:latin typeface="Source Sans Pro" panose="020B0503030403020204" pitchFamily="34" charset="0"/>
              </a:rPr>
              <a:t/>
            </a:r>
            <a:br>
              <a:rPr lang="en-US" sz="2400" dirty="0" smtClean="0">
                <a:latin typeface="Source Sans Pro" panose="020B0503030403020204" pitchFamily="34" charset="0"/>
              </a:rPr>
            </a:br>
            <a:r>
              <a:rPr lang="en-US" sz="2400" dirty="0" smtClean="0">
                <a:latin typeface="Source Sans Pro" panose="020B0503030403020204" pitchFamily="34" charset="0"/>
              </a:rPr>
              <a:t>Collect human demonstration data of desired behavior given input prompt to fine-tune GPT-3 model</a:t>
            </a:r>
          </a:p>
        </p:txBody>
      </p:sp>
      <p:pic>
        <p:nvPicPr>
          <p:cNvPr id="3" name="Picture 2"/>
          <p:cNvPicPr>
            <a:picLocks noChangeAspect="1"/>
          </p:cNvPicPr>
          <p:nvPr/>
        </p:nvPicPr>
        <p:blipFill>
          <a:blip r:embed="rId3"/>
          <a:stretch>
            <a:fillRect/>
          </a:stretch>
        </p:blipFill>
        <p:spPr>
          <a:xfrm>
            <a:off x="3113291" y="3371672"/>
            <a:ext cx="8682204" cy="2229028"/>
          </a:xfrm>
          <a:prstGeom prst="rect">
            <a:avLst/>
          </a:prstGeom>
        </p:spPr>
      </p:pic>
    </p:spTree>
    <p:extLst>
      <p:ext uri="{BB962C8B-B14F-4D97-AF65-F5344CB8AC3E}">
        <p14:creationId xmlns:p14="http://schemas.microsoft.com/office/powerpoint/2010/main" val="25709855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Timeline</a:t>
            </a:r>
            <a:endParaRPr lang="en-US" dirty="0"/>
          </a:p>
        </p:txBody>
      </p:sp>
      <p:graphicFrame>
        <p:nvGraphicFramePr>
          <p:cNvPr id="8" name="Diagram 7"/>
          <p:cNvGraphicFramePr/>
          <p:nvPr>
            <p:extLst>
              <p:ext uri="{D42A27DB-BD31-4B8C-83A1-F6EECF244321}">
                <p14:modId xmlns:p14="http://schemas.microsoft.com/office/powerpoint/2010/main" val="1865302065"/>
              </p:ext>
            </p:extLst>
          </p:nvPr>
        </p:nvGraphicFramePr>
        <p:xfrm>
          <a:off x="1528997" y="179883"/>
          <a:ext cx="9698635" cy="6865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19484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325563"/>
          </a:xfrm>
        </p:spPr>
        <p:txBody>
          <a:bodyPr>
            <a:normAutofit/>
          </a:bodyPr>
          <a:lstStyle/>
          <a:p>
            <a:r>
              <a:rPr lang="en-US" dirty="0" err="1" smtClean="0"/>
              <a:t>InstructGPT</a:t>
            </a:r>
            <a:endParaRPr lang="en-US" dirty="0"/>
          </a:p>
        </p:txBody>
      </p:sp>
      <p:pic>
        <p:nvPicPr>
          <p:cNvPr id="4" name="Picture 3"/>
          <p:cNvPicPr>
            <a:picLocks noChangeAspect="1"/>
          </p:cNvPicPr>
          <p:nvPr/>
        </p:nvPicPr>
        <p:blipFill rotWithShape="1">
          <a:blip r:embed="rId2"/>
          <a:srcRect l="31894" t="16813" r="37740" b="2482"/>
          <a:stretch/>
        </p:blipFill>
        <p:spPr>
          <a:xfrm>
            <a:off x="312940" y="1551214"/>
            <a:ext cx="3083403" cy="5265179"/>
          </a:xfrm>
          <a:prstGeom prst="rect">
            <a:avLst/>
          </a:prstGeom>
          <a:ln w="38100">
            <a:solidFill>
              <a:schemeClr val="tx1"/>
            </a:solidFill>
          </a:ln>
        </p:spPr>
      </p:pic>
      <p:sp>
        <p:nvSpPr>
          <p:cNvPr id="5" name="TextBox 4"/>
          <p:cNvSpPr txBox="1"/>
          <p:nvPr/>
        </p:nvSpPr>
        <p:spPr>
          <a:xfrm>
            <a:off x="4680834" y="2857500"/>
            <a:ext cx="5410223" cy="2308324"/>
          </a:xfrm>
          <a:prstGeom prst="rect">
            <a:avLst/>
          </a:prstGeom>
          <a:noFill/>
        </p:spPr>
        <p:txBody>
          <a:bodyPr wrap="square" rtlCol="0">
            <a:spAutoFit/>
          </a:bodyPr>
          <a:lstStyle/>
          <a:p>
            <a:r>
              <a:rPr lang="en-US" sz="2400" b="1" dirty="0" smtClean="0">
                <a:latin typeface="Source Sans Pro" panose="020B0503030403020204" pitchFamily="34" charset="0"/>
              </a:rPr>
              <a:t>Train reward model</a:t>
            </a:r>
            <a:r>
              <a:rPr lang="en-US" sz="2400" dirty="0" smtClean="0">
                <a:latin typeface="Source Sans Pro" panose="020B0503030403020204" pitchFamily="34" charset="0"/>
              </a:rPr>
              <a:t/>
            </a:r>
            <a:br>
              <a:rPr lang="en-US" sz="2400" dirty="0" smtClean="0">
                <a:latin typeface="Source Sans Pro" panose="020B0503030403020204" pitchFamily="34" charset="0"/>
              </a:rPr>
            </a:br>
            <a:r>
              <a:rPr lang="en-US" sz="2400" dirty="0" smtClean="0">
                <a:latin typeface="Source Sans Pro" panose="020B0503030403020204" pitchFamily="34" charset="0"/>
              </a:rPr>
              <a:t>Collect a dataset of human rankings of model outputs given prompt to train a reward model. Goal is to predict which output is preferred by human</a:t>
            </a:r>
            <a:br>
              <a:rPr lang="en-US" sz="2400" dirty="0" smtClean="0">
                <a:latin typeface="Source Sans Pro" panose="020B0503030403020204" pitchFamily="34" charset="0"/>
              </a:rPr>
            </a:br>
            <a:endParaRPr lang="en-US" sz="2400" dirty="0" smtClean="0">
              <a:latin typeface="Source Sans Pro" panose="020B0503030403020204" pitchFamily="34" charset="0"/>
            </a:endParaRPr>
          </a:p>
        </p:txBody>
      </p:sp>
    </p:spTree>
    <p:extLst>
      <p:ext uri="{BB962C8B-B14F-4D97-AF65-F5344CB8AC3E}">
        <p14:creationId xmlns:p14="http://schemas.microsoft.com/office/powerpoint/2010/main" val="39646840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325563"/>
          </a:xfrm>
        </p:spPr>
        <p:txBody>
          <a:bodyPr>
            <a:normAutofit/>
          </a:bodyPr>
          <a:lstStyle/>
          <a:p>
            <a:r>
              <a:rPr lang="en-US" dirty="0" err="1" smtClean="0"/>
              <a:t>InstructGPT</a:t>
            </a:r>
            <a:endParaRPr lang="en-US" dirty="0"/>
          </a:p>
        </p:txBody>
      </p:sp>
      <p:pic>
        <p:nvPicPr>
          <p:cNvPr id="4" name="Picture 3"/>
          <p:cNvPicPr>
            <a:picLocks noChangeAspect="1"/>
          </p:cNvPicPr>
          <p:nvPr/>
        </p:nvPicPr>
        <p:blipFill rotWithShape="1">
          <a:blip r:embed="rId2"/>
          <a:srcRect l="65582" t="18674" r="4052" b="621"/>
          <a:stretch/>
        </p:blipFill>
        <p:spPr>
          <a:xfrm>
            <a:off x="459897" y="1325562"/>
            <a:ext cx="3165045" cy="5404590"/>
          </a:xfrm>
          <a:prstGeom prst="rect">
            <a:avLst/>
          </a:prstGeom>
          <a:ln w="38100">
            <a:solidFill>
              <a:schemeClr val="tx1"/>
            </a:solidFill>
          </a:ln>
        </p:spPr>
      </p:pic>
      <p:sp>
        <p:nvSpPr>
          <p:cNvPr id="5" name="TextBox 4"/>
          <p:cNvSpPr txBox="1"/>
          <p:nvPr/>
        </p:nvSpPr>
        <p:spPr>
          <a:xfrm>
            <a:off x="4223634" y="3042127"/>
            <a:ext cx="5410223" cy="1200329"/>
          </a:xfrm>
          <a:prstGeom prst="rect">
            <a:avLst/>
          </a:prstGeom>
          <a:noFill/>
        </p:spPr>
        <p:txBody>
          <a:bodyPr wrap="square" rtlCol="0">
            <a:spAutoFit/>
          </a:bodyPr>
          <a:lstStyle/>
          <a:p>
            <a:r>
              <a:rPr lang="en-US" sz="2400" dirty="0" smtClean="0">
                <a:latin typeface="Source Sans Pro" panose="020B0503030403020204" pitchFamily="34" charset="0"/>
              </a:rPr>
              <a:t>Further fine-tune model</a:t>
            </a:r>
            <a:br>
              <a:rPr lang="en-US" sz="2400" dirty="0" smtClean="0">
                <a:latin typeface="Source Sans Pro" panose="020B0503030403020204" pitchFamily="34" charset="0"/>
              </a:rPr>
            </a:br>
            <a:r>
              <a:rPr lang="en-US" sz="2400" dirty="0" smtClean="0">
                <a:latin typeface="Source Sans Pro" panose="020B0503030403020204" pitchFamily="34" charset="0"/>
              </a:rPr>
              <a:t>using Proximal Policy Optimization (PPO) algorithm</a:t>
            </a:r>
            <a:endParaRPr lang="en-US" sz="2400" dirty="0">
              <a:latin typeface="Source Sans Pro" panose="020B0503030403020204" pitchFamily="34" charset="0"/>
            </a:endParaRPr>
          </a:p>
        </p:txBody>
      </p:sp>
    </p:spTree>
    <p:extLst>
      <p:ext uri="{BB962C8B-B14F-4D97-AF65-F5344CB8AC3E}">
        <p14:creationId xmlns:p14="http://schemas.microsoft.com/office/powerpoint/2010/main" val="41299616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2809" y="523469"/>
            <a:ext cx="9726382" cy="5811061"/>
          </a:xfrm>
          <a:prstGeom prst="rect">
            <a:avLst/>
          </a:prstGeom>
        </p:spPr>
      </p:pic>
    </p:spTree>
    <p:extLst>
      <p:ext uri="{BB962C8B-B14F-4D97-AF65-F5344CB8AC3E}">
        <p14:creationId xmlns:p14="http://schemas.microsoft.com/office/powerpoint/2010/main" val="22351633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94544" y="90021"/>
            <a:ext cx="11002911" cy="6677957"/>
          </a:xfrm>
          <a:prstGeom prst="rect">
            <a:avLst/>
          </a:prstGeom>
        </p:spPr>
      </p:pic>
    </p:spTree>
    <p:extLst>
      <p:ext uri="{BB962C8B-B14F-4D97-AF65-F5344CB8AC3E}">
        <p14:creationId xmlns:p14="http://schemas.microsoft.com/office/powerpoint/2010/main" val="1150677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Sequence to Sequence models</a:t>
            </a:r>
            <a:endParaRPr lang="en-US" dirty="0"/>
          </a:p>
        </p:txBody>
      </p:sp>
    </p:spTree>
    <p:extLst>
      <p:ext uri="{BB962C8B-B14F-4D97-AF65-F5344CB8AC3E}">
        <p14:creationId xmlns:p14="http://schemas.microsoft.com/office/powerpoint/2010/main" val="46286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3271</TotalTime>
  <Words>1881</Words>
  <Application>Microsoft Office PowerPoint</Application>
  <PresentationFormat>Widescreen</PresentationFormat>
  <Paragraphs>422</Paragraphs>
  <Slides>83</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83</vt:i4>
      </vt:variant>
    </vt:vector>
  </HeadingPairs>
  <TitlesOfParts>
    <vt:vector size="92" baseType="lpstr">
      <vt:lpstr>Arial</vt:lpstr>
      <vt:lpstr>Calibri</vt:lpstr>
      <vt:lpstr>Calibri Light</vt:lpstr>
      <vt:lpstr>Consolas</vt:lpstr>
      <vt:lpstr>Helvetica</vt:lpstr>
      <vt:lpstr>Source Sans Pro</vt:lpstr>
      <vt:lpstr>Wingdings</vt:lpstr>
      <vt:lpstr>Office Theme</vt:lpstr>
      <vt:lpstr>1_Office Theme</vt:lpstr>
      <vt:lpstr>Large Language Model</vt:lpstr>
      <vt:lpstr>Agenda</vt:lpstr>
      <vt:lpstr>PowerPoint Presentation</vt:lpstr>
      <vt:lpstr>NLP tasks</vt:lpstr>
      <vt:lpstr>NLP tasks</vt:lpstr>
      <vt:lpstr>NLP tasks</vt:lpstr>
      <vt:lpstr>NLP tasks</vt:lpstr>
      <vt:lpstr>Timeline</vt:lpstr>
      <vt:lpstr>Sequence to Sequence models</vt:lpstr>
      <vt:lpstr>Sequence to sequence models</vt:lpstr>
      <vt:lpstr>Sequence to sequence models</vt:lpstr>
      <vt:lpstr>Sequence to sequence models</vt:lpstr>
      <vt:lpstr>Sequence to sequence models</vt:lpstr>
      <vt:lpstr>Sequence to sequence encoder</vt:lpstr>
      <vt:lpstr>Sequence to sequence decoder</vt:lpstr>
      <vt:lpstr>Seq2Seq bottlenecks</vt:lpstr>
      <vt:lpstr>Attention is all you need!</vt:lpstr>
      <vt:lpstr>Attention is all you need</vt:lpstr>
      <vt:lpstr>Attention is all you need</vt:lpstr>
      <vt:lpstr>Attention is all you need</vt:lpstr>
      <vt:lpstr>Attention is all you need</vt:lpstr>
      <vt:lpstr>Transformers</vt:lpstr>
      <vt:lpstr>Neural Machine Translation</vt:lpstr>
      <vt:lpstr>Neural Machine Translation</vt:lpstr>
      <vt:lpstr>Neural Machine Translation</vt:lpstr>
      <vt:lpstr>Encoder</vt:lpstr>
      <vt:lpstr>Encoder-Decoder</vt:lpstr>
      <vt:lpstr>Flow of tensors</vt:lpstr>
      <vt:lpstr>PowerPoint Presentation</vt:lpstr>
      <vt:lpstr>Self-Attention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Transformer types</vt:lpstr>
      <vt:lpstr>BERT</vt:lpstr>
      <vt:lpstr>BERT</vt:lpstr>
      <vt:lpstr>BERT</vt:lpstr>
      <vt:lpstr>BERT</vt:lpstr>
      <vt:lpstr>BERT Architecture</vt:lpstr>
      <vt:lpstr>BERT Architecture</vt:lpstr>
      <vt:lpstr>GPT 2</vt:lpstr>
      <vt:lpstr>GPT2</vt:lpstr>
      <vt:lpstr>GPT2</vt:lpstr>
      <vt:lpstr>GPT2</vt:lpstr>
      <vt:lpstr>GPT2</vt:lpstr>
      <vt:lpstr>GPT2</vt:lpstr>
      <vt:lpstr>GPT2 Architecture</vt:lpstr>
      <vt:lpstr>GPT Architecture</vt:lpstr>
      <vt:lpstr>GPT2 Architecture</vt:lpstr>
      <vt:lpstr>GPT2 Architecture</vt:lpstr>
      <vt:lpstr>GPT2 Architecture</vt:lpstr>
      <vt:lpstr>Putting all together</vt:lpstr>
      <vt:lpstr>GPT Architecture</vt:lpstr>
      <vt:lpstr>GPT Self attention</vt:lpstr>
      <vt:lpstr>Masked Self attention</vt:lpstr>
      <vt:lpstr>Masked Self attention</vt:lpstr>
      <vt:lpstr>Masked Self attention</vt:lpstr>
      <vt:lpstr>Masked Self attention</vt:lpstr>
      <vt:lpstr>GPT 3</vt:lpstr>
      <vt:lpstr>GPT 3</vt:lpstr>
      <vt:lpstr>GPT 3 architecture</vt:lpstr>
      <vt:lpstr>GPT 3 Trainable Parameters</vt:lpstr>
      <vt:lpstr>GPT 3 performance</vt:lpstr>
      <vt:lpstr>GPT 3 models</vt:lpstr>
      <vt:lpstr>InstructGPT</vt:lpstr>
      <vt:lpstr>InstructGPT</vt:lpstr>
      <vt:lpstr>InstructGPT</vt:lpstr>
      <vt:lpstr>InstructGPT</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dc:title>
  <dc:creator>abilash</dc:creator>
  <cp:lastModifiedBy>abilash</cp:lastModifiedBy>
  <cp:revision>55</cp:revision>
  <dcterms:created xsi:type="dcterms:W3CDTF">2023-07-06T18:43:59Z</dcterms:created>
  <dcterms:modified xsi:type="dcterms:W3CDTF">2023-10-27T20:53:48Z</dcterms:modified>
</cp:coreProperties>
</file>